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bin" ContentType="application/octet-stream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notesMasters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e1ba346ed57a47a1" /><Relationship Type="http://schemas.openxmlformats.org/officeDocument/2006/relationships/extended-properties" Target="/docProps/app.xml" Id="R8212c4c1a0004ab1" /><Relationship Type="http://schemas.openxmlformats.org/officeDocument/2006/relationships/officeDocument" Target="/ppt/presentation.xml" Id="R69628902429d4e45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25d0a99a908f4422"/>
  </p:sldMasterIdLst>
  <p:notesMasterIdLst>
    <p:notesMasterId xmlns:r="http://schemas.openxmlformats.org/officeDocument/2006/relationships" r:id="R486922c24c074621"/>
  </p:notesMasterIdLst>
  <p:sldIdLst>
    <p:sldId xmlns:r="http://schemas.openxmlformats.org/officeDocument/2006/relationships" id="256" r:id="R30ca4ca56ded4892"/>
    <p:sldId xmlns:r="http://schemas.openxmlformats.org/officeDocument/2006/relationships" id="257" r:id="Rd8cb7e2bbe5e4d89"/>
    <p:sldId xmlns:r="http://schemas.openxmlformats.org/officeDocument/2006/relationships" id="258" r:id="Re7ed2300a93a49bb"/>
    <p:sldId xmlns:r="http://schemas.openxmlformats.org/officeDocument/2006/relationships" id="259" r:id="R42b6a59f199a4ddb"/>
    <p:sldId xmlns:r="http://schemas.openxmlformats.org/officeDocument/2006/relationships" id="260" r:id="R89afe0b8431d4d67"/>
    <p:sldId xmlns:r="http://schemas.openxmlformats.org/officeDocument/2006/relationships" id="261" r:id="Re99d9ccb26774eb5"/>
    <p:sldId xmlns:r="http://schemas.openxmlformats.org/officeDocument/2006/relationships" id="262" r:id="R1e947e6574964915"/>
    <p:sldId xmlns:r="http://schemas.openxmlformats.org/officeDocument/2006/relationships" id="263" r:id="R92bf96a4a8474ea9"/>
    <p:sldId xmlns:r="http://schemas.openxmlformats.org/officeDocument/2006/relationships" id="264" r:id="R060ac9cbac4e493a"/>
    <p:sldId xmlns:r="http://schemas.openxmlformats.org/officeDocument/2006/relationships" id="265" r:id="Rae3c8841267e4093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xmlns:a="http://schemas.openxmlformats.org/drawingml/2006/main" n="120" d="100"/>
          <a:sy xmlns:a="http://schemas.openxmlformats.org/drawingml/2006/main" n="120" d="100"/>
        </p:scale>
        <p:origin x="800" y="184"/>
      </p:cViewPr>
      <p:guideLst/>
    </p:cSldViewPr>
  </p:slideViewPr>
  <p:notesTextViewPr>
    <p:cViewPr>
      <p:scale>
        <a:sx xmlns:a="http://schemas.openxmlformats.org/drawingml/2006/main" n="1" d="1"/>
        <a:sy xmlns:a="http://schemas.openxmlformats.org/drawingml/2006/main"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25d0a99a908f4422" /><Relationship Type="http://schemas.openxmlformats.org/officeDocument/2006/relationships/theme" Target="/ppt/theme/theme1.xml" Id="R8dd9b16b94284548" /><Relationship Type="http://schemas.openxmlformats.org/officeDocument/2006/relationships/notesMaster" Target="/ppt/notesMasters/notesMaster1.xml" Id="R486922c24c074621" /><Relationship Type="http://schemas.openxmlformats.org/officeDocument/2006/relationships/presProps" Target="/ppt/presProps.xml" Id="R02e6246a05ea4ee5" /><Relationship Type="http://schemas.openxmlformats.org/officeDocument/2006/relationships/viewProps" Target="/ppt/viewProps.xml" Id="R967f60cc56f847ed" /><Relationship Type="http://schemas.openxmlformats.org/officeDocument/2006/relationships/tableStyles" Target="/ppt/tableStyles.xml" Id="Ra9c9fa2068a54925" /><Relationship Type="http://schemas.openxmlformats.org/officeDocument/2006/relationships/slide" Target="/ppt/slides/slide1.xml" Id="R30ca4ca56ded4892" /><Relationship Type="http://schemas.openxmlformats.org/officeDocument/2006/relationships/slide" Target="/ppt/slides/slide2.xml" Id="Rd8cb7e2bbe5e4d89" /><Relationship Type="http://schemas.openxmlformats.org/officeDocument/2006/relationships/slide" Target="/ppt/slides/slide3.xml" Id="Re7ed2300a93a49bb" /><Relationship Type="http://schemas.openxmlformats.org/officeDocument/2006/relationships/slide" Target="/ppt/slides/slide4.xml" Id="R42b6a59f199a4ddb" /><Relationship Type="http://schemas.openxmlformats.org/officeDocument/2006/relationships/slide" Target="/ppt/slides/slide5.xml" Id="R89afe0b8431d4d67" /><Relationship Type="http://schemas.openxmlformats.org/officeDocument/2006/relationships/slide" Target="/ppt/slides/slide6.xml" Id="Re99d9ccb26774eb5" /><Relationship Type="http://schemas.openxmlformats.org/officeDocument/2006/relationships/slide" Target="/ppt/slides/slide7.xml" Id="R1e947e6574964915" /><Relationship Type="http://schemas.openxmlformats.org/officeDocument/2006/relationships/slide" Target="/ppt/slides/slide8.xml" Id="R92bf96a4a8474ea9" /><Relationship Type="http://schemas.openxmlformats.org/officeDocument/2006/relationships/slide" Target="/ppt/slides/slide9.xml" Id="R060ac9cbac4e493a" /><Relationship Type="http://schemas.openxmlformats.org/officeDocument/2006/relationships/slide" Target="/ppt/slides/slide10.xml" Id="Rae3c8841267e4093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2.xml" Id="R710bc0d9cb34412c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201459fbb3d747d1" /><Relationship Type="http://schemas.openxmlformats.org/officeDocument/2006/relationships/notesMaster" Target="/ppt/notesMasters/notesMaster1.xml" Id="R6ee38f913660440b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6347aee4bc4f4eff" /><Relationship Type="http://schemas.openxmlformats.org/officeDocument/2006/relationships/notesMaster" Target="/ppt/notesMasters/notesMaster1.xml" Id="Red5ac33703f14437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010d933b359345e7" /><Relationship Type="http://schemas.openxmlformats.org/officeDocument/2006/relationships/notesMaster" Target="/ppt/notesMasters/notesMaster1.xml" Id="R23fa9c2e562a4508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36afe6f0f15e4ed8" /><Relationship Type="http://schemas.openxmlformats.org/officeDocument/2006/relationships/notesMaster" Target="/ppt/notesMasters/notesMaster1.xml" Id="R24c75cb72fe545cf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a751ea35e8ba4fce" /><Relationship Type="http://schemas.openxmlformats.org/officeDocument/2006/relationships/notesMaster" Target="/ppt/notesMasters/notesMaster1.xml" Id="Rb9e680d38eee4f29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2ecd1ae963cb4043" /><Relationship Type="http://schemas.openxmlformats.org/officeDocument/2006/relationships/notesMaster" Target="/ppt/notesMasters/notesMaster1.xml" Id="R91b84e2d0d3841f9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41ea75ab907047e2" /><Relationship Type="http://schemas.openxmlformats.org/officeDocument/2006/relationships/notesMaster" Target="/ppt/notesMasters/notesMaster1.xml" Id="R985778f04c594b97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406376f429ed45a6" /><Relationship Type="http://schemas.openxmlformats.org/officeDocument/2006/relationships/notesMaster" Target="/ppt/notesMasters/notesMaster1.xml" Id="R70951564c9244304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b68cb130e9804390" /><Relationship Type="http://schemas.openxmlformats.org/officeDocument/2006/relationships/notesMaster" Target="/ppt/notesMasters/notesMaster1.xml" Id="Rc3538ebae13f49fc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1ddcfd216202481d" /><Relationship Type="http://schemas.openxmlformats.org/officeDocument/2006/relationships/notesMaster" Target="/ppt/notesMasters/notesMaster1.xml" Id="R29b116c3dcd94a28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7271f0b65875498f" /></Relationships>
</file>

<file path=ppt/slideLayouts/slideLayout2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7cd8ba4c4bf844e9" /><Relationship Type="http://schemas.openxmlformats.org/officeDocument/2006/relationships/slideLayout" Target="/ppt/slideLayouts/slideLayout2.xml" Id="R19930daa1ecb468c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19930daa1ecb468c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0672db9dd8004c42" /><Relationship Type="http://schemas.openxmlformats.org/officeDocument/2006/relationships/image" Target="/ppt/media/image.png" Id="R4afff2927b494e8c" /><Relationship Type="http://schemas.openxmlformats.org/officeDocument/2006/relationships/image" Target="/ppt/media/image2.png" Id="Rdc948ac016be4a1d" /><Relationship Type="http://schemas.openxmlformats.org/officeDocument/2006/relationships/notesSlide" Target="/ppt/notesSlides/notesSlide1.xml" Id="R4db7832761e444e7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9631245c89c0474b" /><Relationship Type="http://schemas.openxmlformats.org/officeDocument/2006/relationships/image" Target="/ppt/media/image13.png" Id="Rd28865bf4513492a" /><Relationship Type="http://schemas.openxmlformats.org/officeDocument/2006/relationships/image" Target="/ppt/media/image14.png" Id="R00571cbe2eb9429c" /><Relationship Type="http://schemas.openxmlformats.org/officeDocument/2006/relationships/notesSlide" Target="/ppt/notesSlides/notesSlide10.xml" Id="R740795c4477b418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e6631ec1619343d6" /><Relationship Type="http://schemas.openxmlformats.org/officeDocument/2006/relationships/image" Target="/ppt/media/image3.png" Id="Ra7220cda838143c3" /><Relationship Type="http://schemas.openxmlformats.org/officeDocument/2006/relationships/notesSlide" Target="/ppt/notesSlides/notesSlide2.xml" Id="R5d3b738264f345e8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364a9389db1044a6" /><Relationship Type="http://schemas.openxmlformats.org/officeDocument/2006/relationships/image" Target="/ppt/media/image4.png" Id="Rf0928c5e6f9c40bd" /><Relationship Type="http://schemas.openxmlformats.org/officeDocument/2006/relationships/notesSlide" Target="/ppt/notesSlides/notesSlide3.xml" Id="Rf170c0c7f9c54b83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d4905cf28fb642ce" /><Relationship Type="http://schemas.openxmlformats.org/officeDocument/2006/relationships/image" Target="/ppt/media/image5.png" Id="R191e793cd29a48ad" /><Relationship Type="http://schemas.openxmlformats.org/officeDocument/2006/relationships/notesSlide" Target="/ppt/notesSlides/notesSlide4.xml" Id="Rfcd94b90a4f84325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84e232c6aa834533" /><Relationship Type="http://schemas.openxmlformats.org/officeDocument/2006/relationships/image" Target="/ppt/media/image6.png" Id="R7627e6a1c9dd4353" /><Relationship Type="http://schemas.openxmlformats.org/officeDocument/2006/relationships/notesSlide" Target="/ppt/notesSlides/notesSlide5.xml" Id="R5efaac5e6e894968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de0c236ce9b04f42" /><Relationship Type="http://schemas.openxmlformats.org/officeDocument/2006/relationships/image" Target="/ppt/media/image7.png" Id="R6c1edbb38a1f4c24" /><Relationship Type="http://schemas.openxmlformats.org/officeDocument/2006/relationships/image" Target="/ppt/media/image.bin" Id="R8b6de2c2340b4073" /><Relationship Type="http://schemas.openxmlformats.org/officeDocument/2006/relationships/image" Target="/ppt/media/image8.png" Id="R851d25ae3e53453c" /><Relationship Type="http://schemas.openxmlformats.org/officeDocument/2006/relationships/notesSlide" Target="/ppt/notesSlides/notesSlide6.xml" Id="Rfa1c141ce33b4bbe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e52e6fb41f32472c" /><Relationship Type="http://schemas.openxmlformats.org/officeDocument/2006/relationships/image" Target="/ppt/media/image.jpeg" Id="Re2184e602a724084" /><Relationship Type="http://schemas.openxmlformats.org/officeDocument/2006/relationships/image" Target="/ppt/media/image2.jpeg" Id="Rc48924ab1deb4051" /><Relationship Type="http://schemas.openxmlformats.org/officeDocument/2006/relationships/image" Target="/ppt/media/image3.jpeg" Id="Rf47036e856cf405c" /><Relationship Type="http://schemas.openxmlformats.org/officeDocument/2006/relationships/image" Target="/ppt/media/image9.png" Id="Rc592a3f219974af8" /><Relationship Type="http://schemas.openxmlformats.org/officeDocument/2006/relationships/notesSlide" Target="/ppt/notesSlides/notesSlide7.xml" Id="R9df54cc81c864108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2be6d27c4cc441c3" /><Relationship Type="http://schemas.openxmlformats.org/officeDocument/2006/relationships/image" Target="/ppt/media/image10.png" Id="R9e20498b1b384054" /><Relationship Type="http://schemas.openxmlformats.org/officeDocument/2006/relationships/notesSlide" Target="/ppt/notesSlides/notesSlide8.xml" Id="R20c2f8c4d4d441da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f28a73940de54050" /><Relationship Type="http://schemas.openxmlformats.org/officeDocument/2006/relationships/image" Target="/ppt/media/image11.png" Id="R7bbac41974184e83" /><Relationship Type="http://schemas.openxmlformats.org/officeDocument/2006/relationships/image" Target="/ppt/media/image2.bin" Id="R44eb2e117aa74251" /><Relationship Type="http://schemas.openxmlformats.org/officeDocument/2006/relationships/image" Target="/ppt/media/image4.jpeg" Id="R3e6c6ebc9e3442c0" /><Relationship Type="http://schemas.openxmlformats.org/officeDocument/2006/relationships/image" Target="/ppt/media/image5.jpeg" Id="Rdf123699e4d345e7" /><Relationship Type="http://schemas.openxmlformats.org/officeDocument/2006/relationships/image" Target="/ppt/media/image6.jpeg" Id="Rbe6dbcf88143403f" /><Relationship Type="http://schemas.openxmlformats.org/officeDocument/2006/relationships/image" Target="/ppt/media/image7.jpeg" Id="Ra2535b759a6a4b05" /><Relationship Type="http://schemas.openxmlformats.org/officeDocument/2006/relationships/image" Target="/ppt/media/image12.png" Id="R101fb0993fa94067" /><Relationship Type="http://schemas.openxmlformats.org/officeDocument/2006/relationships/notesSlide" Target="/ppt/notesSlides/notesSlide9.xml" Id="Rb2666282c1bf4935" /></Relationships>
</file>

<file path=ppt/slides/slide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62C08A88-D4AA-4145-BECE-1A9CFB7F81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7171D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B5094AD-A4B8-4415-8370-996DF7B445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706A79D5-ADBB-4D94-A081-57776C7176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5706E01E-3112-4AD2-8A26-A00280CA44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6E7E1EE-D7FA-453D-BC40-DB3A9AE496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28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5C01D358-788A-4B6E-B788-2304C6FF5D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3B5D2A27-22B3-4303-A677-7B38E463E5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6AE9129D-6F14-49AA-B16B-E8F93A5DA7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8931741-E88E-48CC-806B-616B49903A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840100A-C430-4361-BA22-048E9E172E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76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EB956EF0-3FA7-424E-B8FF-771B374261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86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92FF15A2-E010-4B54-ABC1-5620FC3A7B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F68EF901-15AC-4446-9B5B-32625ED369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F8F153F-925C-415B-AC3E-DFA9F8D61D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15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3A3B4F35-6BCB-49B9-9782-C4406303C7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4CFF0D40-8C23-42CE-A44A-712D6DD4A5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F155FEF1-06B2-4FA7-91CF-DC53FFD681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872C7420-9EC3-4BA5-A9A2-CDFEDD34C6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C8C66843-C910-4D7F-885A-EB173A7384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63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BA320EBE-3EE0-47DC-AFED-580908E9C0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E02FEA2A-5170-4156-B3F5-65B363D26B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82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7972F499-977B-45B2-8FAE-4AF1EF3638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56D2B035-B0A1-4996-BD16-F831E082F7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F29EAEB8-99C8-4985-8EB1-B3BE0B262B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2537FDCF-CE09-4121-81A8-F9A622AE2A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219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40F15C56-2621-40FF-AD88-857E4A1E03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828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96FB7593-CE10-434A-ACAF-E3CADABE5C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438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F7D1278C-7D0C-4009-9311-A840ED9B76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04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7BB74667-C28E-4327-9683-E51C89AE73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657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7DFD1930-3778-4374-A8CC-CBAE3ABBCE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267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F51890D4-0000-4813-A2E2-2BDDDBC522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876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3863D9BB-42A1-4605-AF9B-08C40571B6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486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7654A160-FF57-4D00-91C9-83D5C3ABDF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22708A00-7A94-4B56-97C6-3288761339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05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E263BA1D-E064-402F-9F24-FB13D02BF8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61950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5853EE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EC832ABD-8972-41A6-94F3-7994795C7A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95275"/>
            <a:ext cx="2857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AAA8FF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AAA8FF"/>
                </a:solidFill>
                <a:latin typeface="Aptos"/>
                <a:ea typeface="Aptos"/>
                <a:cs typeface="Aptos"/>
              </a:rPr>
              <a:t>COMPANY PROFILE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CBA81D32-C15C-4827-B7CE-A60A129AED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96625" y="295275"/>
            <a:ext cx="571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FFFFFF">
                    <a:alpha val="53333"/>
                  </a:srgbClr>
                </a:solidFill>
                <a:latin typeface="Aptos Mono"/>
                <a:ea typeface="Aptos Mono"/>
                <a:cs typeface="Aptos Mono"/>
              </a:defRPr>
            </a:pPr>
            <a:r>
              <a:rPr sz="900" b="1">
                <a:solidFill>
                  <a:srgbClr val="FFFFFF">
                    <a:alpha val="53333"/>
                  </a:srgbClr>
                </a:solidFill>
                <a:latin typeface="Aptos Mono"/>
                <a:ea typeface="Aptos Mono"/>
                <a:cs typeface="Aptos Mono"/>
              </a:rPr>
              <a:t>01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055D5D34-62E0-412F-AF9B-71B6BE30C5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1028700"/>
            <a:ext cx="4095750" cy="40957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5853EE">
              <a:alpha val="14510"/>
            </a:srgbClr>
          </a:solidFill>
          <a:ln xmlns:a="http://schemas.openxmlformats.org/drawingml/2006/main" w="19050">
            <a:solidFill>
              <a:srgbClr val="AAA8FF">
                <a:alpha val="26667"/>
              </a:srgbClr>
            </a:solidFill>
            <a:prstDash val="solid"/>
          </a:ln>
        </p:spPr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91017008-DAFD-48F8-A9B2-837C41EBC5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2190750"/>
            <a:ext cx="3143250" cy="1809750"/>
          </a:xfrm>
          <a:prstGeom xmlns:a="http://schemas.openxmlformats.org/drawingml/2006/main" prst="roundRect">
            <a:avLst>
              <a:gd name="adj" fmla="val 421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FFFFFF">
                <a:alpha val="20000"/>
              </a:srgbClr>
            </a:solidFill>
            <a:prstDash val="solid"/>
          </a:ln>
        </p:spPr>
      </p:sp>
      <p:pic>
        <p:nvPicPr>
          <p:cNvPr id="4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afff2927b494e8c"/>
          <a:stretch xmlns:a="http://schemas.openxmlformats.org/drawingml/2006/main"/>
        </p:blipFill>
        <p:spPr>
          <a:xfrm xmlns:a="http://schemas.openxmlformats.org/drawingml/2006/main">
            <a:off x="8254802" y="2571750"/>
            <a:ext cx="2064146" cy="1047750"/>
          </a:xfrm>
          <a:prstGeom xmlns:a="http://schemas.openxmlformats.org/drawingml/2006/main" prst="rect">
            <a:avLst/>
          </a:prstGeom>
        </p:spPr>
      </p:pic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4827A1E5-3F49-4FEB-AFBF-9B11BD70E9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1571625"/>
            <a:ext cx="6477000" cy="1809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42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42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BUSINESS NEEDS.</a:t>
            </a:r>
          </a:p>
          <a:p xmlns:a="http://schemas.openxmlformats.org/drawingml/2006/main">
            <a:pPr algn="l">
              <a:defRPr sz="42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42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DIGITAL SOLUTIONS.</a:t>
            </a:r>
          </a:p>
        </p:txBody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BE5C9EE2-519C-4A9C-8301-699AFBA3DC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581400"/>
            <a:ext cx="60007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875" b="1">
                <a:solidFill>
                  <a:srgbClr val="AAA8FF"/>
                </a:solidFill>
                <a:latin typeface="Arial"/>
                <a:ea typeface="Arial"/>
                <a:cs typeface="Arial"/>
              </a:defRPr>
            </a:pPr>
            <a:r>
              <a:rPr sz="1875" b="1">
                <a:solidFill>
                  <a:srgbClr val="AAA8FF"/>
                </a:solidFill>
                <a:latin typeface="Arial"/>
                <a:ea typeface="Arial"/>
                <a:cs typeface="Arial"/>
              </a:rPr>
              <a:t>احتياجات أعمالك، نُحوّلها إلى حلول رقمية.</a:t>
            </a:r>
          </a:p>
        </p:txBody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6D917722-34B6-4FE2-9B01-FEB8915BC4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4362450"/>
            <a:ext cx="5905500" cy="6191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FFFFFF">
                    <a:alpha val="72157"/>
                  </a:srgbClr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FFFFFF">
                    <a:alpha val="72157"/>
                  </a:srgbClr>
                </a:solidFill>
                <a:latin typeface="Aptos"/>
                <a:ea typeface="Aptos"/>
                <a:cs typeface="Aptos"/>
              </a:rPr>
              <a:t>A Saudi technology company that designs, develops and operates reliable digital solutions.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94C73380-5B18-4EFC-ACC8-C4ADF74101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6248400"/>
            <a:ext cx="111633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13333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D1B8B893-95A7-48CA-8638-D7CCB16A25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6372225"/>
            <a:ext cx="1190625" cy="323850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4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c948ac016be4a1d"/>
          <a:stretch xmlns:a="http://schemas.openxmlformats.org/drawingml/2006/main"/>
        </p:blipFill>
        <p:spPr>
          <a:xfrm xmlns:a="http://schemas.openxmlformats.org/drawingml/2006/main">
            <a:off x="884483" y="6419850"/>
            <a:ext cx="450359" cy="228600"/>
          </a:xfrm>
          <a:prstGeom xmlns:a="http://schemas.openxmlformats.org/drawingml/2006/main" prst="rect">
            <a:avLst/>
          </a:prstGeom>
        </p:spPr>
      </p:pic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0F1BC4CD-9E9A-4BE5-80B8-8E7592BF81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24875" y="6391275"/>
            <a:ext cx="3143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825" b="0">
                <a:solidFill>
                  <a:srgbClr val="FFFFFF">
                    <a:alpha val="53333"/>
                  </a:srgbClr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FFFFFF">
                    <a:alpha val="53333"/>
                  </a:srgbClr>
                </a:solidFill>
                <a:latin typeface="Aptos"/>
                <a:ea typeface="Aptos"/>
                <a:cs typeface="Aptos"/>
              </a:rPr>
              <a:t>myproo.com  ·  info@myproo.com</a:t>
            </a:r>
          </a:p>
        </p:txBody>
      </p:sp>
    </p:spTree>
    <p:extLst>
      <p:ext uri="{BB962C8B-B14F-4D97-AF65-F5344CB8AC3E}">
        <p14:creationId xmlns:p14="http://schemas.microsoft.com/office/powerpoint/2010/main" val="827017358"/>
      </p:ext>
    </p:extLst>
  </p:cSld>
</p:sld>
</file>

<file path=ppt/slides/slide10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43169688-8F24-4D8B-8430-3F9D79A7A4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7171D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42D6B202-6C0D-43CE-90C9-46ADE6ED70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A0F892CB-268A-4100-8397-F17DAB15AD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C458867D-65E4-43B8-8CAC-A8C5AB30C7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798F763-4EA2-42E5-8E69-3CA191F6EC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28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16ECD4D3-DFD5-4F83-BB33-580D90A4B8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B684350A-6953-4E27-93BD-131DA7648F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09A19097-676E-4609-85BF-51AFAE9796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8F9E1B2E-164E-460F-B4F2-F6F5128261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06ADCE34-D7ED-445A-82D2-9CA6D5E3E5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76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A5A5865-8F84-4BD2-B137-3B59664BDF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86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386B6BC3-40CD-4104-9606-5841EF1C9B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8388FCD2-14F6-4BF6-B72F-AFE381D9F4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58479980-371E-4BC9-A381-D8660F80F3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15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C0F65FC3-5A7B-4E7F-A468-A3630FFC24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54764A01-534F-4C5F-8F16-483C559293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B01BA8B9-83EB-4EF3-9DAC-D08FF2547B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A0B24709-2926-4FB9-8488-952E0149D8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E5FA76D1-E949-4551-B68A-ADF834787A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63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41E11902-4CB3-4EA4-8830-A44D81B618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1A7DA347-5F2A-41EB-8854-DD36684A68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82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B871A220-4DC2-4E22-8348-70F40EE931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3BAF34EC-EAA7-45DC-8672-C0C308A8E7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90A23C9A-D61A-4BEF-A2FB-F8BE530181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471BB9E9-8E56-4E97-8956-C81A9B9DBA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219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C6E4A852-D97E-4481-B933-7723D77FBA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828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6C0F5455-60FE-4E8E-B0FB-82A3ED27E0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438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AA099EFB-7BB1-4396-9953-8CA7EA7C74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04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A01A04CF-C21F-4B59-9BD9-2F1A9842BC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657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040526BC-B568-498E-82A6-54EE22629A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267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02D92331-805F-48EE-8D03-4407C2A3A3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876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3CF9DEAE-3350-4DCB-93A2-57221C413B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486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CC946551-511E-45FC-8F59-9DC5AC8972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C57931EE-7856-4CD2-8F34-0A6420FB3C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05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0B4928C0-AC5F-462E-B498-D4900915F6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61950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5853EE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6D9654DB-7E11-49B7-81FC-8EC3AC081D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95275"/>
            <a:ext cx="2857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AAA8FF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AAA8FF"/>
                </a:solidFill>
                <a:latin typeface="Aptos"/>
                <a:ea typeface="Aptos"/>
                <a:cs typeface="Aptos"/>
              </a:rPr>
              <a:t>CONTACT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8AF5B2F5-803A-420D-8D43-E0EFD90695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96625" y="295275"/>
            <a:ext cx="571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FFFFFF">
                    <a:alpha val="53333"/>
                  </a:srgbClr>
                </a:solidFill>
                <a:latin typeface="Aptos Mono"/>
                <a:ea typeface="Aptos Mono"/>
                <a:cs typeface="Aptos Mono"/>
              </a:defRPr>
            </a:pPr>
            <a:r>
              <a:rPr sz="900" b="1">
                <a:solidFill>
                  <a:srgbClr val="FFFFFF">
                    <a:alpha val="53333"/>
                  </a:srgbClr>
                </a:solidFill>
                <a:latin typeface="Aptos Mono"/>
                <a:ea typeface="Aptos Mono"/>
                <a:cs typeface="Aptos Mono"/>
              </a:rPr>
              <a:t>10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ACA7630F-64CA-4633-9F33-5FA984F012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1333500"/>
            <a:ext cx="7239000" cy="1666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6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36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READY TO TURN YOUR NEED</a:t>
            </a:r>
          </a:p>
          <a:p xmlns:a="http://schemas.openxmlformats.org/drawingml/2006/main">
            <a:pPr algn="l">
              <a:defRPr sz="36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36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INTO A DIGITAL SOLUTION?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C4477EBE-A9D5-4E17-B05A-A6E8985DEB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257550"/>
            <a:ext cx="68580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800" b="1">
                <a:solidFill>
                  <a:srgbClr val="AAA8FF"/>
                </a:solidFill>
                <a:latin typeface="Arial"/>
                <a:ea typeface="Arial"/>
                <a:cs typeface="Arial"/>
              </a:defRPr>
            </a:pPr>
            <a:r>
              <a:rPr sz="1800" b="1">
                <a:solidFill>
                  <a:srgbClr val="AAA8FF"/>
                </a:solidFill>
                <a:latin typeface="Arial"/>
                <a:ea typeface="Arial"/>
                <a:cs typeface="Arial"/>
              </a:rPr>
              <a:t>جاهز لتحويل احتياجك إلى حل رقمي؟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0E4841AF-5485-4A82-8C9F-4E872F3427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4429125"/>
            <a:ext cx="381000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FFFFFF"/>
                </a:solidFill>
                <a:latin typeface="Aptos"/>
                <a:ea typeface="Aptos"/>
                <a:cs typeface="Aptos"/>
              </a:defRPr>
            </a:pPr>
            <a:r>
              <a:rPr sz="1650" b="1">
                <a:solidFill>
                  <a:srgbClr val="FFFFFF"/>
                </a:solidFill>
                <a:latin typeface="Aptos"/>
                <a:ea typeface="Aptos"/>
                <a:cs typeface="Aptos"/>
              </a:rPr>
              <a:t>info@myproo.com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95F545C9-914E-4E99-A3CF-97257A47F0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4857750"/>
            <a:ext cx="38100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FFFFFF">
                    <a:alpha val="60000"/>
                  </a:srgbClr>
                </a:solidFill>
                <a:latin typeface="Aptos"/>
                <a:ea typeface="Aptos"/>
                <a:cs typeface="Aptos"/>
              </a:defRPr>
            </a:pPr>
            <a:r>
              <a:rPr sz="1200" b="0">
                <a:solidFill>
                  <a:srgbClr val="FFFFFF">
                    <a:alpha val="60000"/>
                  </a:srgbClr>
                </a:solidFill>
                <a:latin typeface="Aptos"/>
                <a:ea typeface="Aptos"/>
                <a:cs typeface="Aptos"/>
              </a:rPr>
              <a:t>05XXXXXXXX  ·  Riyadh</a:t>
            </a:r>
          </a:p>
        </p:txBody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3B2FD5A2-2E4A-4792-9FEB-F6874DD0B6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0" y="2047875"/>
            <a:ext cx="3333750" cy="2000250"/>
          </a:xfrm>
          <a:prstGeom xmlns:a="http://schemas.openxmlformats.org/drawingml/2006/main" prst="roundRect">
            <a:avLst>
              <a:gd name="adj" fmla="val 381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19050">
            <a:solidFill>
              <a:srgbClr val="FFFFFF">
                <a:alpha val="20000"/>
              </a:srgbClr>
            </a:solidFill>
            <a:prstDash val="solid"/>
          </a:ln>
        </p:spPr>
      </p:sp>
      <p:pic>
        <p:nvPicPr>
          <p:cNvPr id="4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28865bf4513492a"/>
          <a:stretch xmlns:a="http://schemas.openxmlformats.org/drawingml/2006/main"/>
        </p:blipFill>
        <p:spPr>
          <a:xfrm xmlns:a="http://schemas.openxmlformats.org/drawingml/2006/main">
            <a:off x="8351477" y="2476500"/>
            <a:ext cx="2251796" cy="1143000"/>
          </a:xfrm>
          <a:prstGeom xmlns:a="http://schemas.openxmlformats.org/drawingml/2006/main" prst="rect">
            <a:avLst/>
          </a:prstGeom>
        </p:spPr>
      </p:pic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EAAC3F71-08A9-4683-8184-69FF71CC2E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6248400"/>
            <a:ext cx="111633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13333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ADD6200D-A96C-4F81-A993-9527CF2CFD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6372225"/>
            <a:ext cx="1190625" cy="323850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4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0571cbe2eb9429c"/>
          <a:stretch xmlns:a="http://schemas.openxmlformats.org/drawingml/2006/main"/>
        </p:blipFill>
        <p:spPr>
          <a:xfrm xmlns:a="http://schemas.openxmlformats.org/drawingml/2006/main">
            <a:off x="884483" y="6419850"/>
            <a:ext cx="450359" cy="228600"/>
          </a:xfrm>
          <a:prstGeom xmlns:a="http://schemas.openxmlformats.org/drawingml/2006/main" prst="rect">
            <a:avLst/>
          </a:prstGeom>
        </p:spPr>
      </p:pic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A7EE1C38-F719-4776-861B-139D9AC4F1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24875" y="6391275"/>
            <a:ext cx="3143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825" b="0">
                <a:solidFill>
                  <a:srgbClr val="FFFFFF">
                    <a:alpha val="53333"/>
                  </a:srgbClr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FFFFFF">
                    <a:alpha val="53333"/>
                  </a:srgbClr>
                </a:solidFill>
                <a:latin typeface="Aptos"/>
                <a:ea typeface="Aptos"/>
                <a:cs typeface="Aptos"/>
              </a:rPr>
              <a:t>myproo.com  ·  info@myproo.com</a:t>
            </a:r>
          </a:p>
        </p:txBody>
      </p:sp>
    </p:spTree>
    <p:extLst>
      <p:ext uri="{BB962C8B-B14F-4D97-AF65-F5344CB8AC3E}">
        <p14:creationId xmlns:p14="http://schemas.microsoft.com/office/powerpoint/2010/main" val="458778974"/>
      </p:ext>
    </p:extLst>
  </p:cSld>
</p:sld>
</file>

<file path=ppt/slides/slide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EF481671-E62A-4B53-88A2-749EB22D5B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4F5FA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743F7621-1923-42FF-806A-441A7851BF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A2D1264-E286-472A-80D0-026EDA2072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E8F94DA3-F0DD-4D68-A8B2-280174E3BD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CC93741F-33A2-4483-8AB8-3D8C4C6C91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28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34F0DF7-67AB-4DA1-AD6C-6BFCEF55B8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8A5850E-024F-4772-9196-7FCAE1EEC7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DB3C09ED-67D2-415C-9536-76AA820B78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157735C3-699C-4F61-A7E5-6A14E64164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E5F65662-75A5-4D45-AE98-1D2C5917F7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76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C2944F2D-31CC-422C-872B-531A307532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86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4209B70A-A31A-4F7F-B2B0-9BD3279150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9792E96F-52F1-4582-A60E-8241CCCA7F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4297FE60-4D92-4299-B759-61B6533314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15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EAB8D982-84AB-42C3-B0BF-FF9E90AD5C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19E6EB22-6B30-4562-9262-4A3D96D7EB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D84DAB5C-2E31-49C0-A02F-2E0CC1662C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C5F3B211-ABF1-4068-A1BE-F8D7FC5826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D7F2BCF1-6FC4-4513-BAA5-0CA93A2D6C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63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A100DE30-8C0F-4C28-B853-32C3ED25E2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A4A44F9B-A4D6-47A0-BCA9-6FC722EE51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82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1F87B613-4FB2-47EA-A10D-438537404E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C9712361-E539-4CCA-84E2-CA292BD5F7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6B3FAA05-EFF1-4AC3-B07C-802105D9D0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5D5C92C3-0231-4AB5-AAAF-E3E815F235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219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60DFEE5F-E680-43C2-8D46-6066908420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828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C8F40924-5F29-4EA9-B54C-E724832C1F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438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31446A5B-FD8D-4DEA-8B02-4BD21C47D0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04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C5EC0CCF-1D98-4147-A6EB-8C657036E6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657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33496C69-BF5B-48A6-9D1C-07E0B66049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267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B9CD48B5-BAAE-42CA-ABEA-C92637F9C6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876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03973C60-DB4D-4610-8572-3F15C21DF9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486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50B5A5BB-0ADF-44B7-ABBD-F07FB4B599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D10A686A-6678-48C4-9BAB-E99A32E9A4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05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0ADE769E-3DE5-4B3E-8A8D-2B19EECB74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61950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5853EE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2141B7E9-425F-4EE8-B32B-2040DF2172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95275"/>
            <a:ext cx="2857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5853EE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5853EE"/>
                </a:solidFill>
                <a:latin typeface="Aptos"/>
                <a:ea typeface="Aptos"/>
                <a:cs typeface="Aptos"/>
              </a:rPr>
              <a:t>ABOUT MYPROO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8E94E318-6563-4925-845F-7AA56526A9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96625" y="295275"/>
            <a:ext cx="571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73737C"/>
                </a:solidFill>
                <a:latin typeface="Aptos Mono"/>
                <a:ea typeface="Aptos Mono"/>
                <a:cs typeface="Aptos Mono"/>
              </a:defRPr>
            </a:pPr>
            <a:r>
              <a:rPr sz="900" b="1">
                <a:solidFill>
                  <a:srgbClr val="73737C"/>
                </a:solidFill>
                <a:latin typeface="Aptos Mono"/>
                <a:ea typeface="Aptos Mono"/>
                <a:cs typeface="Aptos Mono"/>
              </a:rPr>
              <a:t>02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23CEE415-1FE2-4AF2-979B-C4FA96B9C0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819150"/>
            <a:ext cx="4762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5853EE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5853EE"/>
                </a:solidFill>
                <a:latin typeface="Aptos"/>
                <a:ea typeface="Aptos"/>
                <a:cs typeface="Aptos"/>
              </a:rPr>
              <a:t>WHO WE ARE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63002AE7-9CA1-4015-921F-FFB89D283B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1104900"/>
            <a:ext cx="10668000" cy="1285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525" b="1">
                <a:solidFill>
                  <a:srgbClr val="17171D"/>
                </a:solidFill>
                <a:latin typeface="Aptos Display"/>
                <a:ea typeface="Aptos Display"/>
                <a:cs typeface="Aptos Display"/>
              </a:defRPr>
            </a:pPr>
            <a:r>
              <a:rPr sz="3525" b="1">
                <a:solidFill>
                  <a:srgbClr val="17171D"/>
                </a:solidFill>
                <a:latin typeface="Aptos Display"/>
                <a:ea typeface="Aptos Display"/>
                <a:cs typeface="Aptos Display"/>
              </a:rPr>
              <a:t>Technology expertise that begins with understanding your business.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1CE75DA1-C914-4F04-9730-036149BD15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2295525"/>
            <a:ext cx="106680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650" b="1">
                <a:solidFill>
                  <a:srgbClr val="5853EE"/>
                </a:solidFill>
                <a:latin typeface="Arial"/>
                <a:ea typeface="Arial"/>
                <a:cs typeface="Arial"/>
              </a:defRPr>
            </a:pPr>
            <a:r>
              <a:rPr sz="1650" b="1">
                <a:solidFill>
                  <a:srgbClr val="5853EE"/>
                </a:solidFill>
                <a:latin typeface="Arial"/>
                <a:ea typeface="Arial"/>
                <a:cs typeface="Arial"/>
              </a:rPr>
              <a:t>خبرة تقنية تبدأ من فهم أعمالك.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921B5013-5434-44A6-B013-59AF9B2989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429000"/>
            <a:ext cx="5238750" cy="2333625"/>
          </a:xfrm>
          <a:prstGeom xmlns:a="http://schemas.openxmlformats.org/drawingml/2006/main" prst="roundRect">
            <a:avLst>
              <a:gd name="adj" fmla="val 3265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000000">
                <a:alpha val="6275"/>
              </a:srgbClr>
            </a:solidFill>
            <a:prstDash val="solid"/>
          </a:ln>
        </p:spPr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41E4D298-CD3F-45BA-97C5-0AAAB3F461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3733800"/>
            <a:ext cx="4667250" cy="13811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303036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303036"/>
                </a:solidFill>
                <a:latin typeface="Aptos"/>
                <a:ea typeface="Aptos"/>
                <a:cs typeface="Aptos"/>
              </a:rPr>
              <a:t>Myproo is a Saudi technology company based in Riyadh. We work with businesses and founders to understand their needs, then design, develop and operate digital solutions built around clear objectives.</a:t>
            </a:r>
          </a:p>
        </p:txBody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006B8581-A1E2-45CF-BAFF-85FD7C50B3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105400"/>
            <a:ext cx="4667250" cy="476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125" b="0">
                <a:solidFill>
                  <a:srgbClr val="5853EE"/>
                </a:solidFill>
                <a:latin typeface="Arial"/>
                <a:ea typeface="Arial"/>
                <a:cs typeface="Arial"/>
              </a:defRPr>
            </a:pPr>
            <a:r>
              <a:rPr sz="1125" b="0">
                <a:solidFill>
                  <a:srgbClr val="5853EE"/>
                </a:solidFill>
                <a:latin typeface="Arial"/>
                <a:ea typeface="Arial"/>
                <a:cs typeface="Arial"/>
              </a:rPr>
              <a:t>شركة تقنية سعودية تعمل مع المنشآت وأصحاب المشاريع لفهم احتياجاتهم وبناء حلول رقمية تخدم أهدافاً واضحة.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ABE19E57-034D-4F6F-8F98-5726DCB0AA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19800" y="3429000"/>
            <a:ext cx="5657850" cy="2333625"/>
          </a:xfrm>
          <a:prstGeom xmlns:a="http://schemas.openxmlformats.org/drawingml/2006/main" prst="roundRect">
            <a:avLst>
              <a:gd name="adj" fmla="val 3265"/>
            </a:avLst>
          </a:prstGeom>
          <a:solidFill xmlns:a="http://schemas.openxmlformats.org/drawingml/2006/main">
            <a:srgbClr val="17171D"/>
          </a:solidFill>
          <a:ln xmlns:a="http://schemas.openxmlformats.org/drawingml/2006/main" w="9525">
            <a:solidFill>
              <a:srgbClr val="17171D"/>
            </a:solidFill>
            <a:prstDash val="solid"/>
          </a:ln>
        </p:spPr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9609BDA3-BFAE-4BE0-80C4-EC032A12BE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81750" y="3781425"/>
            <a:ext cx="1095375" cy="523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5853EE"/>
                </a:solidFill>
                <a:latin typeface="Aptos Display"/>
                <a:ea typeface="Aptos Display"/>
                <a:cs typeface="Aptos Display"/>
              </a:defRPr>
            </a:pPr>
            <a:r>
              <a:rPr sz="2700" b="1">
                <a:solidFill>
                  <a:srgbClr val="5853EE"/>
                </a:solidFill>
                <a:latin typeface="Aptos Display"/>
                <a:ea typeface="Aptos Display"/>
                <a:cs typeface="Aptos Display"/>
              </a:rPr>
              <a:t>01</a:t>
            </a:r>
          </a:p>
        </p:txBody>
      </p:sp>
      <p:sp>
        <p:nvSpPr>
          <p:cNvPr id="46" name="">
            <a:extLst xmlns:a="http://schemas.openxmlformats.org/drawingml/2006/main">
              <a:ext uri="{FF2B5EF4-FFF2-40B4-BE49-F238E27FC236}">
                <a16:creationId xmlns:a16="http://schemas.microsoft.com/office/drawing/2014/main" id="{83EBE066-ACAA-43CE-ABF0-B74379E0CE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81750" y="4286250"/>
            <a:ext cx="1905000" cy="2381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FFFFFF"/>
                </a:solidFill>
                <a:latin typeface="Aptos"/>
                <a:ea typeface="Aptos"/>
                <a:cs typeface="Aptos"/>
              </a:rPr>
              <a:t>One integrated team</a:t>
            </a:r>
          </a:p>
        </p:txBody>
      </p:sp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B3D9E498-2ABD-40CA-9653-CBCC955275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81750" y="4533900"/>
            <a:ext cx="19050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FFFFFF">
                    <a:alpha val="53333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975" b="0">
                <a:solidFill>
                  <a:srgbClr val="FFFFFF">
                    <a:alpha val="53333"/>
                  </a:srgbClr>
                </a:solidFill>
                <a:latin typeface="Arial"/>
                <a:ea typeface="Arial"/>
                <a:cs typeface="Arial"/>
              </a:rPr>
              <a:t>فريق متكامل</a:t>
            </a:r>
          </a:p>
        </p:txBody>
      </p:sp>
      <p:sp>
        <p:nvSpPr>
          <p:cNvPr id="48" name="">
            <a:extLst xmlns:a="http://schemas.openxmlformats.org/drawingml/2006/main">
              <a:ext uri="{FF2B5EF4-FFF2-40B4-BE49-F238E27FC236}">
                <a16:creationId xmlns:a16="http://schemas.microsoft.com/office/drawing/2014/main" id="{71186427-7510-4A41-A23E-F9CAE785D8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10625" y="3781425"/>
            <a:ext cx="1095375" cy="523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5853EE"/>
                </a:solidFill>
                <a:latin typeface="Aptos Display"/>
                <a:ea typeface="Aptos Display"/>
                <a:cs typeface="Aptos Display"/>
              </a:defRPr>
            </a:pPr>
            <a:r>
              <a:rPr sz="2700" b="1">
                <a:solidFill>
                  <a:srgbClr val="5853EE"/>
                </a:solidFill>
                <a:latin typeface="Aptos Display"/>
                <a:ea typeface="Aptos Display"/>
                <a:cs typeface="Aptos Display"/>
              </a:rPr>
              <a:t>02</a:t>
            </a:r>
          </a:p>
        </p:txBody>
      </p:sp>
      <p:sp>
        <p:nvSpPr>
          <p:cNvPr id="49" name="">
            <a:extLst xmlns:a="http://schemas.openxmlformats.org/drawingml/2006/main">
              <a:ext uri="{FF2B5EF4-FFF2-40B4-BE49-F238E27FC236}">
                <a16:creationId xmlns:a16="http://schemas.microsoft.com/office/drawing/2014/main" id="{E16C86D6-8C37-434C-A497-61E109A878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10625" y="4286250"/>
            <a:ext cx="1905000" cy="2381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FFFFFF"/>
                </a:solidFill>
                <a:latin typeface="Aptos"/>
                <a:ea typeface="Aptos"/>
                <a:cs typeface="Aptos"/>
              </a:rPr>
              <a:t>Ongoing partnership</a:t>
            </a:r>
          </a:p>
        </p:txBody>
      </p:sp>
      <p:sp>
        <p:nvSpPr>
          <p:cNvPr id="50" name="">
            <a:extLst xmlns:a="http://schemas.openxmlformats.org/drawingml/2006/main">
              <a:ext uri="{FF2B5EF4-FFF2-40B4-BE49-F238E27FC236}">
                <a16:creationId xmlns:a16="http://schemas.microsoft.com/office/drawing/2014/main" id="{9671DB6C-C1FE-4F97-A501-295932ABC9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10625" y="4533900"/>
            <a:ext cx="190500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FFFFFF">
                    <a:alpha val="53333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975" b="0">
                <a:solidFill>
                  <a:srgbClr val="FFFFFF">
                    <a:alpha val="53333"/>
                  </a:srgbClr>
                </a:solidFill>
                <a:latin typeface="Arial"/>
                <a:ea typeface="Arial"/>
                <a:cs typeface="Arial"/>
              </a:rPr>
              <a:t>شراكة مستمرة</a:t>
            </a:r>
          </a:p>
        </p:txBody>
      </p:sp>
      <p:sp>
        <p:nvSpPr>
          <p:cNvPr id="51" name="">
            <a:extLst xmlns:a="http://schemas.openxmlformats.org/drawingml/2006/main">
              <a:ext uri="{FF2B5EF4-FFF2-40B4-BE49-F238E27FC236}">
                <a16:creationId xmlns:a16="http://schemas.microsoft.com/office/drawing/2014/main" id="{FEB34C61-9E1D-4357-BE7C-06F02DF755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6248400"/>
            <a:ext cx="111633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7171D">
              <a:alpha val="941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2" name="">
            <a:extLst xmlns:a="http://schemas.openxmlformats.org/drawingml/2006/main">
              <a:ext uri="{FF2B5EF4-FFF2-40B4-BE49-F238E27FC236}">
                <a16:creationId xmlns:a16="http://schemas.microsoft.com/office/drawing/2014/main" id="{1E2125B5-83F6-489A-AACF-0372319604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6372225"/>
            <a:ext cx="1190625" cy="323850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5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7220cda838143c3"/>
          <a:stretch xmlns:a="http://schemas.openxmlformats.org/drawingml/2006/main"/>
        </p:blipFill>
        <p:spPr>
          <a:xfrm xmlns:a="http://schemas.openxmlformats.org/drawingml/2006/main">
            <a:off x="884483" y="6419850"/>
            <a:ext cx="450359" cy="228600"/>
          </a:xfrm>
          <a:prstGeom xmlns:a="http://schemas.openxmlformats.org/drawingml/2006/main" prst="rect">
            <a:avLst/>
          </a:prstGeom>
        </p:spPr>
      </p:pic>
      <p:sp>
        <p:nvSpPr>
          <p:cNvPr id="54" name="">
            <a:extLst xmlns:a="http://schemas.openxmlformats.org/drawingml/2006/main">
              <a:ext uri="{FF2B5EF4-FFF2-40B4-BE49-F238E27FC236}">
                <a16:creationId xmlns:a16="http://schemas.microsoft.com/office/drawing/2014/main" id="{4D1DC02C-CC3C-428B-A643-E8550A194C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24875" y="6391275"/>
            <a:ext cx="3143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825" b="0">
                <a:solidFill>
                  <a:srgbClr val="303036">
                    <a:alpha val="60000"/>
                  </a:srgbClr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303036">
                    <a:alpha val="60000"/>
                  </a:srgbClr>
                </a:solidFill>
                <a:latin typeface="Aptos"/>
                <a:ea typeface="Aptos"/>
                <a:cs typeface="Aptos"/>
              </a:rPr>
              <a:t>myproo.com  ·  info@myproo.com</a:t>
            </a:r>
          </a:p>
        </p:txBody>
      </p:sp>
    </p:spTree>
    <p:extLst>
      <p:ext uri="{BB962C8B-B14F-4D97-AF65-F5344CB8AC3E}">
        <p14:creationId xmlns:p14="http://schemas.microsoft.com/office/powerpoint/2010/main" val="2049158011"/>
      </p:ext>
    </p:extLst>
  </p:cSld>
</p:sld>
</file>

<file path=ppt/slides/slide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9E5A2742-F9DB-478A-84AF-22B14EAD34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7171D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B2B86C63-FD45-4B4A-BBB7-7AF279F96F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DAEA9084-DB5C-4E2D-9330-C82C5FD77A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F80DB6D7-A06F-4D95-84F7-701EAB9286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86F8F39-91B0-4F99-84A2-3C2198EECF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28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EEB49D8-F774-4D2B-897C-1BB902A3C4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F3CA8180-3232-473C-9B25-72B194D334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DD688DA7-A192-46D9-8EDD-A612A6D0AB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F2ACCCCA-75BE-4D6B-94E1-FB7465468C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CCD2AD5C-EEBA-4FED-9588-3C92617379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76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8DB21869-0616-4D2F-8804-7D5CA3D974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86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4F914416-FE12-42A3-913B-49170BD2A5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D7A1B829-3725-4C79-BFD2-5B316F553A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9F6C673D-6225-47A7-8EFB-01088A4652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15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82C21A82-98DE-460E-B2C4-2A6B1E8BD5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E3654FC8-8E06-45BA-AB1D-DB860A910C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665AEC04-0F49-495D-936D-02804ED06A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BA66FDA6-16D3-471F-9171-A37CC366A6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E1F55BDF-5ADC-4298-8BD4-6A449EDAD0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63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8ECC27A5-4651-487F-8EFF-1B35BB3A84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287E98CF-0D65-4CF5-8CBC-34B623220A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82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D1F7B61E-E24A-472E-B9D6-784D5FE1FC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2323746E-85DE-410E-ACEC-6033E65915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AF991196-B732-4F91-ABED-57EFAD28D5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A5D6C5E9-0712-41C9-BC2E-A3F77F0477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219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0D898288-D6CA-414D-9EC7-CC8CAFAE89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828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83719D85-F03B-4A05-B161-84A1E6F19E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438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6048B6FA-F64D-4582-92B2-0BD13C79CF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04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CAD1D1F8-747C-42DB-99EA-F85F976D23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657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605C0008-199E-4170-A236-C3C236B38F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267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8DA4D639-0090-46FD-988B-A09BB326F1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876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2888758E-2A44-4579-B92F-A5424815EE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486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E8426FBD-612F-4621-B803-26F97AFA97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44CBFB24-6244-4BA1-8BC0-DAB504C7E6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05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DBD08C37-0519-48D4-902E-90E2577AED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61950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5853EE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871E2662-7881-46F1-BA92-5813326D6B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95275"/>
            <a:ext cx="2857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AAA8FF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AAA8FF"/>
                </a:solidFill>
                <a:latin typeface="Aptos"/>
                <a:ea typeface="Aptos"/>
                <a:cs typeface="Aptos"/>
              </a:rPr>
              <a:t>TECHNOLOGY SERVICES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BA2E3663-0F6A-40E8-8455-CDA383E4AD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96625" y="295275"/>
            <a:ext cx="571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FFFFFF">
                    <a:alpha val="53333"/>
                  </a:srgbClr>
                </a:solidFill>
                <a:latin typeface="Aptos Mono"/>
                <a:ea typeface="Aptos Mono"/>
                <a:cs typeface="Aptos Mono"/>
              </a:defRPr>
            </a:pPr>
            <a:r>
              <a:rPr sz="900" b="1">
                <a:solidFill>
                  <a:srgbClr val="FFFFFF">
                    <a:alpha val="53333"/>
                  </a:srgbClr>
                </a:solidFill>
                <a:latin typeface="Aptos Mono"/>
                <a:ea typeface="Aptos Mono"/>
                <a:cs typeface="Aptos Mono"/>
              </a:rPr>
              <a:t>03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A45536E8-B06C-4534-932E-C49FF61EA9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762000"/>
            <a:ext cx="4762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5853EE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5853EE"/>
                </a:solidFill>
                <a:latin typeface="Aptos"/>
                <a:ea typeface="Aptos"/>
                <a:cs typeface="Aptos"/>
              </a:rPr>
              <a:t>CAPABILITIES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ED1C156A-EC53-46A7-9A20-B60847E287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1047750"/>
            <a:ext cx="10668000" cy="1285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3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33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Integrated expertise across the digital solution lifecycle.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FD6F318A-CEEE-4340-9C30-0E048F473E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2238375"/>
            <a:ext cx="106680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650" b="1">
                <a:solidFill>
                  <a:srgbClr val="AAA8FF"/>
                </a:solidFill>
                <a:latin typeface="Arial"/>
                <a:ea typeface="Arial"/>
                <a:cs typeface="Arial"/>
              </a:defRPr>
            </a:pPr>
            <a:r>
              <a:rPr sz="1650" b="1">
                <a:solidFill>
                  <a:srgbClr val="AAA8FF"/>
                </a:solidFill>
                <a:latin typeface="Arial"/>
                <a:ea typeface="Arial"/>
                <a:cs typeface="Arial"/>
              </a:rPr>
              <a:t>خبرات متكاملة تغطي دورة حياة الحل الرقمي.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44E165E3-DA17-4324-8DE4-C533488BCB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333750"/>
            <a:ext cx="3476625" cy="1000125"/>
          </a:xfrm>
          <a:prstGeom xmlns:a="http://schemas.openxmlformats.org/drawingml/2006/main" prst="roundRect">
            <a:avLst>
              <a:gd name="adj" fmla="val 7619"/>
            </a:avLst>
          </a:prstGeom>
          <a:solidFill xmlns:a="http://schemas.openxmlformats.org/drawingml/2006/main">
            <a:srgbClr val="FFFFFF">
              <a:alpha val="3922"/>
            </a:srgbClr>
          </a:solidFill>
          <a:ln xmlns:a="http://schemas.openxmlformats.org/drawingml/2006/main" w="9525">
            <a:solidFill>
              <a:srgbClr val="FFFFFF">
                <a:alpha val="12549"/>
              </a:srgbClr>
            </a:solidFill>
            <a:prstDash val="solid"/>
          </a:ln>
        </p:spPr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06EB02B4-02B6-44D0-97C8-E38BA7A453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505200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AAA8FF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AAA8FF"/>
                </a:solidFill>
                <a:latin typeface="Aptos Mono"/>
                <a:ea typeface="Aptos Mono"/>
                <a:cs typeface="Aptos Mono"/>
              </a:rPr>
              <a:t>01</a:t>
            </a:r>
          </a:p>
        </p:txBody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36AF600A-7385-41C8-82EF-538E5232FD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3495675"/>
            <a:ext cx="2476500" cy="2571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FFF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FFFFFF"/>
                </a:solidFill>
                <a:latin typeface="Aptos"/>
                <a:ea typeface="Aptos"/>
                <a:cs typeface="Aptos"/>
              </a:rPr>
              <a:t>Software development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E7BA1FB8-734B-4634-9DF9-453B79F8F0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3838575"/>
            <a:ext cx="2476500" cy="2381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1050" b="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</a:rPr>
              <a:t>تطوير البرمجيات</a:t>
            </a:r>
          </a:p>
        </p:txBody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0D4629C4-7944-4AA6-B481-34A5A0030A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29100" y="3333750"/>
            <a:ext cx="3476625" cy="1000125"/>
          </a:xfrm>
          <a:prstGeom xmlns:a="http://schemas.openxmlformats.org/drawingml/2006/main" prst="roundRect">
            <a:avLst>
              <a:gd name="adj" fmla="val 7619"/>
            </a:avLst>
          </a:prstGeom>
          <a:solidFill xmlns:a="http://schemas.openxmlformats.org/drawingml/2006/main">
            <a:srgbClr val="5853EE">
              <a:alpha val="20000"/>
            </a:srgbClr>
          </a:solidFill>
          <a:ln xmlns:a="http://schemas.openxmlformats.org/drawingml/2006/main" w="9525">
            <a:solidFill>
              <a:srgbClr val="FFFFFF">
                <a:alpha val="12549"/>
              </a:srgbClr>
            </a:solidFill>
            <a:prstDash val="solid"/>
          </a:ln>
        </p:spPr>
      </p:sp>
      <p:sp>
        <p:nvSpPr>
          <p:cNvPr id="46" name="">
            <a:extLst xmlns:a="http://schemas.openxmlformats.org/drawingml/2006/main">
              <a:ext uri="{FF2B5EF4-FFF2-40B4-BE49-F238E27FC236}">
                <a16:creationId xmlns:a16="http://schemas.microsoft.com/office/drawing/2014/main" id="{559E8977-7ECD-4107-8449-D1D22A470A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00550" y="3505200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AAA8FF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AAA8FF"/>
                </a:solidFill>
                <a:latin typeface="Aptos Mono"/>
                <a:ea typeface="Aptos Mono"/>
                <a:cs typeface="Aptos Mono"/>
              </a:rPr>
              <a:t>02</a:t>
            </a:r>
          </a:p>
        </p:txBody>
      </p:sp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F0848B24-0DA4-450E-904E-D5AAE05DCE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95850" y="3495675"/>
            <a:ext cx="2476500" cy="2571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FFF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FFFFFF"/>
                </a:solidFill>
                <a:latin typeface="Aptos"/>
                <a:ea typeface="Aptos"/>
                <a:cs typeface="Aptos"/>
              </a:rPr>
              <a:t>AI solutions</a:t>
            </a:r>
          </a:p>
        </p:txBody>
      </p:sp>
      <p:sp>
        <p:nvSpPr>
          <p:cNvPr id="48" name="">
            <a:extLst xmlns:a="http://schemas.openxmlformats.org/drawingml/2006/main">
              <a:ext uri="{FF2B5EF4-FFF2-40B4-BE49-F238E27FC236}">
                <a16:creationId xmlns:a16="http://schemas.microsoft.com/office/drawing/2014/main" id="{C2A55A37-FA82-4F34-88C2-7C639C6D6E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95850" y="3838575"/>
            <a:ext cx="2476500" cy="2381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1050" b="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</a:rPr>
              <a:t>حلول الذكاء الاصطناعي</a:t>
            </a:r>
          </a:p>
        </p:txBody>
      </p:sp>
      <p:sp>
        <p:nvSpPr>
          <p:cNvPr id="49" name="">
            <a:extLst xmlns:a="http://schemas.openxmlformats.org/drawingml/2006/main">
              <a:ext uri="{FF2B5EF4-FFF2-40B4-BE49-F238E27FC236}">
                <a16:creationId xmlns:a16="http://schemas.microsoft.com/office/drawing/2014/main" id="{19FE072A-29B3-410D-B8B3-8BCA1E16CC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43850" y="3333750"/>
            <a:ext cx="3476625" cy="1000125"/>
          </a:xfrm>
          <a:prstGeom xmlns:a="http://schemas.openxmlformats.org/drawingml/2006/main" prst="roundRect">
            <a:avLst>
              <a:gd name="adj" fmla="val 7619"/>
            </a:avLst>
          </a:prstGeom>
          <a:solidFill xmlns:a="http://schemas.openxmlformats.org/drawingml/2006/main">
            <a:srgbClr val="FFFFFF">
              <a:alpha val="3922"/>
            </a:srgbClr>
          </a:solidFill>
          <a:ln xmlns:a="http://schemas.openxmlformats.org/drawingml/2006/main" w="9525">
            <a:solidFill>
              <a:srgbClr val="FFFFFF">
                <a:alpha val="12549"/>
              </a:srgbClr>
            </a:solidFill>
            <a:prstDash val="solid"/>
          </a:ln>
        </p:spPr>
      </p:sp>
      <p:sp>
        <p:nvSpPr>
          <p:cNvPr id="50" name="">
            <a:extLst xmlns:a="http://schemas.openxmlformats.org/drawingml/2006/main">
              <a:ext uri="{FF2B5EF4-FFF2-40B4-BE49-F238E27FC236}">
                <a16:creationId xmlns:a16="http://schemas.microsoft.com/office/drawing/2014/main" id="{9A84EF91-AA38-443A-BAB3-36D4F9E66F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15300" y="3505200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AAA8FF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AAA8FF"/>
                </a:solidFill>
                <a:latin typeface="Aptos Mono"/>
                <a:ea typeface="Aptos Mono"/>
                <a:cs typeface="Aptos Mono"/>
              </a:rPr>
              <a:t>03</a:t>
            </a:r>
          </a:p>
        </p:txBody>
      </p:sp>
      <p:sp>
        <p:nvSpPr>
          <p:cNvPr id="51" name="">
            <a:extLst xmlns:a="http://schemas.openxmlformats.org/drawingml/2006/main">
              <a:ext uri="{FF2B5EF4-FFF2-40B4-BE49-F238E27FC236}">
                <a16:creationId xmlns:a16="http://schemas.microsoft.com/office/drawing/2014/main" id="{CE259A72-B667-4B5E-83BD-163BC66395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10600" y="3495675"/>
            <a:ext cx="2476500" cy="2571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FFF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FFFFFF"/>
                </a:solidFill>
                <a:latin typeface="Aptos"/>
                <a:ea typeface="Aptos"/>
                <a:cs typeface="Aptos"/>
              </a:rPr>
              <a:t>Infrastructure</a:t>
            </a:r>
          </a:p>
        </p:txBody>
      </p:sp>
      <p:sp>
        <p:nvSpPr>
          <p:cNvPr id="52" name="">
            <a:extLst xmlns:a="http://schemas.openxmlformats.org/drawingml/2006/main">
              <a:ext uri="{FF2B5EF4-FFF2-40B4-BE49-F238E27FC236}">
                <a16:creationId xmlns:a16="http://schemas.microsoft.com/office/drawing/2014/main" id="{E00F626F-78E1-4050-8D0E-EBDE20C717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10600" y="3838575"/>
            <a:ext cx="2476500" cy="2381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1050" b="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</a:rPr>
              <a:t>البنية التحتية</a:t>
            </a:r>
          </a:p>
        </p:txBody>
      </p:sp>
      <p:sp>
        <p:nvSpPr>
          <p:cNvPr id="53" name="">
            <a:extLst xmlns:a="http://schemas.openxmlformats.org/drawingml/2006/main">
              <a:ext uri="{FF2B5EF4-FFF2-40B4-BE49-F238E27FC236}">
                <a16:creationId xmlns:a16="http://schemas.microsoft.com/office/drawing/2014/main" id="{18FD6C1B-8394-446C-84F6-DE363112A2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4524375"/>
            <a:ext cx="3476625" cy="1000125"/>
          </a:xfrm>
          <a:prstGeom xmlns:a="http://schemas.openxmlformats.org/drawingml/2006/main" prst="roundRect">
            <a:avLst>
              <a:gd name="adj" fmla="val 7619"/>
            </a:avLst>
          </a:prstGeom>
          <a:solidFill xmlns:a="http://schemas.openxmlformats.org/drawingml/2006/main">
            <a:srgbClr val="FFFFFF">
              <a:alpha val="3922"/>
            </a:srgbClr>
          </a:solidFill>
          <a:ln xmlns:a="http://schemas.openxmlformats.org/drawingml/2006/main" w="9525">
            <a:solidFill>
              <a:srgbClr val="FFFFFF">
                <a:alpha val="12549"/>
              </a:srgbClr>
            </a:solidFill>
            <a:prstDash val="solid"/>
          </a:ln>
        </p:spPr>
      </p:sp>
      <p:sp>
        <p:nvSpPr>
          <p:cNvPr id="54" name="">
            <a:extLst xmlns:a="http://schemas.openxmlformats.org/drawingml/2006/main">
              <a:ext uri="{FF2B5EF4-FFF2-40B4-BE49-F238E27FC236}">
                <a16:creationId xmlns:a16="http://schemas.microsoft.com/office/drawing/2014/main" id="{DDA734A2-ACEB-4D62-BF49-3E39636EDD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6958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AAA8FF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AAA8FF"/>
                </a:solidFill>
                <a:latin typeface="Aptos Mono"/>
                <a:ea typeface="Aptos Mono"/>
                <a:cs typeface="Aptos Mono"/>
              </a:rPr>
              <a:t>04</a:t>
            </a:r>
          </a:p>
        </p:txBody>
      </p:sp>
      <p:sp>
        <p:nvSpPr>
          <p:cNvPr id="55" name="">
            <a:extLst xmlns:a="http://schemas.openxmlformats.org/drawingml/2006/main">
              <a:ext uri="{FF2B5EF4-FFF2-40B4-BE49-F238E27FC236}">
                <a16:creationId xmlns:a16="http://schemas.microsoft.com/office/drawing/2014/main" id="{5D16303C-356D-4813-9D7F-9D2F442B1A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4686300"/>
            <a:ext cx="2476500" cy="2571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FFF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FFFFFF"/>
                </a:solidFill>
                <a:latin typeface="Aptos"/>
                <a:ea typeface="Aptos"/>
                <a:cs typeface="Aptos"/>
              </a:rPr>
              <a:t>Cybersecurity</a:t>
            </a:r>
          </a:p>
        </p:txBody>
      </p:sp>
      <p:sp>
        <p:nvSpPr>
          <p:cNvPr id="56" name="">
            <a:extLst xmlns:a="http://schemas.openxmlformats.org/drawingml/2006/main">
              <a:ext uri="{FF2B5EF4-FFF2-40B4-BE49-F238E27FC236}">
                <a16:creationId xmlns:a16="http://schemas.microsoft.com/office/drawing/2014/main" id="{AF7B75D9-6B79-4E0A-873E-17E2156143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5029200"/>
            <a:ext cx="2476500" cy="2381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1050" b="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</a:rPr>
              <a:t>الأمن السيبراني</a:t>
            </a:r>
          </a:p>
        </p:txBody>
      </p:sp>
      <p:sp>
        <p:nvSpPr>
          <p:cNvPr id="57" name="">
            <a:extLst xmlns:a="http://schemas.openxmlformats.org/drawingml/2006/main">
              <a:ext uri="{FF2B5EF4-FFF2-40B4-BE49-F238E27FC236}">
                <a16:creationId xmlns:a16="http://schemas.microsoft.com/office/drawing/2014/main" id="{CDFAC749-7447-4953-8487-7614276837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29100" y="4524375"/>
            <a:ext cx="3476625" cy="1000125"/>
          </a:xfrm>
          <a:prstGeom xmlns:a="http://schemas.openxmlformats.org/drawingml/2006/main" prst="roundRect">
            <a:avLst>
              <a:gd name="adj" fmla="val 7619"/>
            </a:avLst>
          </a:prstGeom>
          <a:solidFill xmlns:a="http://schemas.openxmlformats.org/drawingml/2006/main">
            <a:srgbClr val="FFFFFF">
              <a:alpha val="3922"/>
            </a:srgbClr>
          </a:solidFill>
          <a:ln xmlns:a="http://schemas.openxmlformats.org/drawingml/2006/main" w="9525">
            <a:solidFill>
              <a:srgbClr val="FFFFFF">
                <a:alpha val="12549"/>
              </a:srgbClr>
            </a:solidFill>
            <a:prstDash val="solid"/>
          </a:ln>
        </p:spPr>
      </p:sp>
      <p:sp>
        <p:nvSpPr>
          <p:cNvPr id="58" name="">
            <a:extLst xmlns:a="http://schemas.openxmlformats.org/drawingml/2006/main">
              <a:ext uri="{FF2B5EF4-FFF2-40B4-BE49-F238E27FC236}">
                <a16:creationId xmlns:a16="http://schemas.microsoft.com/office/drawing/2014/main" id="{64308FA2-83EC-4E99-9D53-365E7C161A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00550" y="46958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AAA8FF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AAA8FF"/>
                </a:solidFill>
                <a:latin typeface="Aptos Mono"/>
                <a:ea typeface="Aptos Mono"/>
                <a:cs typeface="Aptos Mono"/>
              </a:rPr>
              <a:t>05</a:t>
            </a:r>
          </a:p>
        </p:txBody>
      </p:sp>
      <p:sp>
        <p:nvSpPr>
          <p:cNvPr id="59" name="">
            <a:extLst xmlns:a="http://schemas.openxmlformats.org/drawingml/2006/main">
              <a:ext uri="{FF2B5EF4-FFF2-40B4-BE49-F238E27FC236}">
                <a16:creationId xmlns:a16="http://schemas.microsoft.com/office/drawing/2014/main" id="{BCD38111-499C-427D-ACD9-B409EA10A9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95850" y="4686300"/>
            <a:ext cx="2476500" cy="2571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FFF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FFFFFF"/>
                </a:solidFill>
                <a:latin typeface="Aptos"/>
                <a:ea typeface="Aptos"/>
                <a:cs typeface="Aptos"/>
              </a:rPr>
              <a:t>Technology advisory</a:t>
            </a:r>
          </a:p>
        </p:txBody>
      </p:sp>
      <p:sp>
        <p:nvSpPr>
          <p:cNvPr id="60" name="">
            <a:extLst xmlns:a="http://schemas.openxmlformats.org/drawingml/2006/main">
              <a:ext uri="{FF2B5EF4-FFF2-40B4-BE49-F238E27FC236}">
                <a16:creationId xmlns:a16="http://schemas.microsoft.com/office/drawing/2014/main" id="{019FDFE4-BD38-4099-AFEE-1346E6C0B9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95850" y="5029200"/>
            <a:ext cx="2476500" cy="2381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1050" b="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</a:rPr>
              <a:t>الاستشارات التقنية</a:t>
            </a:r>
          </a:p>
        </p:txBody>
      </p:sp>
      <p:sp>
        <p:nvSpPr>
          <p:cNvPr id="61" name="">
            <a:extLst xmlns:a="http://schemas.openxmlformats.org/drawingml/2006/main">
              <a:ext uri="{FF2B5EF4-FFF2-40B4-BE49-F238E27FC236}">
                <a16:creationId xmlns:a16="http://schemas.microsoft.com/office/drawing/2014/main" id="{F2D60124-7C1A-4CA1-A606-14C2B0C98B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43850" y="4524375"/>
            <a:ext cx="3476625" cy="1000125"/>
          </a:xfrm>
          <a:prstGeom xmlns:a="http://schemas.openxmlformats.org/drawingml/2006/main" prst="roundRect">
            <a:avLst>
              <a:gd name="adj" fmla="val 7619"/>
            </a:avLst>
          </a:prstGeom>
          <a:solidFill xmlns:a="http://schemas.openxmlformats.org/drawingml/2006/main">
            <a:srgbClr val="FFFFFF">
              <a:alpha val="3922"/>
            </a:srgbClr>
          </a:solidFill>
          <a:ln xmlns:a="http://schemas.openxmlformats.org/drawingml/2006/main" w="9525">
            <a:solidFill>
              <a:srgbClr val="FFFFFF">
                <a:alpha val="12549"/>
              </a:srgbClr>
            </a:solidFill>
            <a:prstDash val="solid"/>
          </a:ln>
        </p:spPr>
      </p:sp>
      <p:sp>
        <p:nvSpPr>
          <p:cNvPr id="62" name="">
            <a:extLst xmlns:a="http://schemas.openxmlformats.org/drawingml/2006/main">
              <a:ext uri="{FF2B5EF4-FFF2-40B4-BE49-F238E27FC236}">
                <a16:creationId xmlns:a16="http://schemas.microsoft.com/office/drawing/2014/main" id="{41E640D1-5FA8-46E8-80D4-F15984CFED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15300" y="46958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AAA8FF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AAA8FF"/>
                </a:solidFill>
                <a:latin typeface="Aptos Mono"/>
                <a:ea typeface="Aptos Mono"/>
                <a:cs typeface="Aptos Mono"/>
              </a:rPr>
              <a:t>06</a:t>
            </a:r>
          </a:p>
        </p:txBody>
      </p:sp>
      <p:sp>
        <p:nvSpPr>
          <p:cNvPr id="63" name="">
            <a:extLst xmlns:a="http://schemas.openxmlformats.org/drawingml/2006/main">
              <a:ext uri="{FF2B5EF4-FFF2-40B4-BE49-F238E27FC236}">
                <a16:creationId xmlns:a16="http://schemas.microsoft.com/office/drawing/2014/main" id="{35C97E92-A8D8-42EE-A1D7-76FF34A937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10600" y="4686300"/>
            <a:ext cx="2476500" cy="2571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FFF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FFFFFF"/>
                </a:solidFill>
                <a:latin typeface="Aptos"/>
                <a:ea typeface="Aptos"/>
                <a:cs typeface="Aptos"/>
              </a:rPr>
              <a:t>Platform operations</a:t>
            </a:r>
          </a:p>
        </p:txBody>
      </p:sp>
      <p:sp>
        <p:nvSpPr>
          <p:cNvPr id="64" name="">
            <a:extLst xmlns:a="http://schemas.openxmlformats.org/drawingml/2006/main">
              <a:ext uri="{FF2B5EF4-FFF2-40B4-BE49-F238E27FC236}">
                <a16:creationId xmlns:a16="http://schemas.microsoft.com/office/drawing/2014/main" id="{60AEDC46-DBC4-42A5-9239-62B897141E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10600" y="5029200"/>
            <a:ext cx="2476500" cy="2381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1050" b="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</a:rPr>
              <a:t>تشغيل المنصات</a:t>
            </a:r>
          </a:p>
        </p:txBody>
      </p:sp>
      <p:sp>
        <p:nvSpPr>
          <p:cNvPr id="65" name="">
            <a:extLst xmlns:a="http://schemas.openxmlformats.org/drawingml/2006/main">
              <a:ext uri="{FF2B5EF4-FFF2-40B4-BE49-F238E27FC236}">
                <a16:creationId xmlns:a16="http://schemas.microsoft.com/office/drawing/2014/main" id="{C3E7D9C3-9295-494F-AFD0-266EA6D9C7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6248400"/>
            <a:ext cx="111633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13333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6" name="">
            <a:extLst xmlns:a="http://schemas.openxmlformats.org/drawingml/2006/main">
              <a:ext uri="{FF2B5EF4-FFF2-40B4-BE49-F238E27FC236}">
                <a16:creationId xmlns:a16="http://schemas.microsoft.com/office/drawing/2014/main" id="{086EE359-4AD7-47B3-BC95-69D569AAE6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6372225"/>
            <a:ext cx="1190625" cy="323850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6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0928c5e6f9c40bd"/>
          <a:stretch xmlns:a="http://schemas.openxmlformats.org/drawingml/2006/main"/>
        </p:blipFill>
        <p:spPr>
          <a:xfrm xmlns:a="http://schemas.openxmlformats.org/drawingml/2006/main">
            <a:off x="884483" y="6419850"/>
            <a:ext cx="450359" cy="228600"/>
          </a:xfrm>
          <a:prstGeom xmlns:a="http://schemas.openxmlformats.org/drawingml/2006/main" prst="rect">
            <a:avLst/>
          </a:prstGeom>
        </p:spPr>
      </p:pic>
      <p:sp>
        <p:nvSpPr>
          <p:cNvPr id="68" name="">
            <a:extLst xmlns:a="http://schemas.openxmlformats.org/drawingml/2006/main">
              <a:ext uri="{FF2B5EF4-FFF2-40B4-BE49-F238E27FC236}">
                <a16:creationId xmlns:a16="http://schemas.microsoft.com/office/drawing/2014/main" id="{B0F02292-0725-4678-9896-E6E8D0188E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24875" y="6391275"/>
            <a:ext cx="3143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825" b="0">
                <a:solidFill>
                  <a:srgbClr val="FFFFFF">
                    <a:alpha val="53333"/>
                  </a:srgbClr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FFFFFF">
                    <a:alpha val="53333"/>
                  </a:srgbClr>
                </a:solidFill>
                <a:latin typeface="Aptos"/>
                <a:ea typeface="Aptos"/>
                <a:cs typeface="Aptos"/>
              </a:rPr>
              <a:t>myproo.com  ·  info@myproo.com</a:t>
            </a:r>
          </a:p>
        </p:txBody>
      </p:sp>
    </p:spTree>
    <p:extLst>
      <p:ext uri="{BB962C8B-B14F-4D97-AF65-F5344CB8AC3E}">
        <p14:creationId xmlns:p14="http://schemas.microsoft.com/office/powerpoint/2010/main" val="392749751"/>
      </p:ext>
    </p:extLst>
  </p:cSld>
</p:sld>
</file>

<file path=ppt/slides/slide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2B6C0532-A1FA-47C5-8E62-8A1F1F497D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4F5FA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749EF7F3-F1FD-4BE4-A3E5-7F50076FEF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94640113-EF02-4B80-A3CD-4CD34EF2C0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4E40A23-4AA6-4A8F-A967-5811B78BAF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CC90D3A6-2DD8-48D0-A8C4-49584B13BD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28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3BF98C97-4805-44EF-8341-C19D874D25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7B994FB8-49C1-4E4D-9ACB-FEAAB4F0EC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3B04FC76-08FE-4208-9A50-F5191BDE52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29F92F5-B7F5-4632-AED4-77506BA650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05919099-D91B-4F54-81C0-449D29B196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76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82D5B5D6-E734-49CF-A8E7-1B2C3E8100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86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95EC0B28-FCD6-4769-B5FF-150B3AE600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7FD6F3BB-A558-42AA-95CF-24DE965BC3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A4F0CCAC-FD27-457C-B511-77974444D0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15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74703D02-7D74-480A-A463-5F7E831587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2100BC62-B3F5-4EC5-B255-45C056406F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BB644E0C-F43B-4422-BC44-FF7C35E02C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74B8E042-B447-4A9B-9484-AAA3158357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F3179B0D-FF67-48BA-B834-11BF414688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63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67FC68E2-5274-4157-A629-13D9352B04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810716EC-9021-4722-BF63-475F60B638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82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9D0EA9BD-43AA-4241-9C6E-4D49F84A3C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5F2FB774-DA3B-4D73-932A-F7724CB5FE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4566064B-FEF2-4A7E-A2FE-33A6F04B5C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3580986F-F6E9-49F8-8653-14F4E7B67C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219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57B5A235-B0EC-40EB-9B57-97F177C057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828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94E72FA8-DEE9-45B4-B627-CB76EA62F7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438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9056F675-8EEA-41C4-857A-B0B8301428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04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6FB3B865-72AD-4DF3-ABAC-44BB5F2CF8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657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9CA6F44F-DA78-456A-9910-89123229E7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267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22ECC045-AD6B-44EE-98F0-926F548ADF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876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BF1904D4-321B-4BEC-B827-61BBC675D1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486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4D9BF3A4-242E-4709-A46B-0732D07203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897D3B39-2132-4F19-8146-93FFC42CC1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05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AF82EFE6-6894-4D06-8AB8-7BBE605080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61950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5853EE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F56609A9-2B0B-446A-A430-23D54395DE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95275"/>
            <a:ext cx="2857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5853EE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5853EE"/>
                </a:solidFill>
                <a:latin typeface="Aptos"/>
                <a:ea typeface="Aptos"/>
                <a:cs typeface="Aptos"/>
              </a:rPr>
              <a:t>HOW WE WORK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2AE6F08E-7E6C-4C53-8E27-FF3067C0B7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96625" y="295275"/>
            <a:ext cx="571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73737C"/>
                </a:solidFill>
                <a:latin typeface="Aptos Mono"/>
                <a:ea typeface="Aptos Mono"/>
                <a:cs typeface="Aptos Mono"/>
              </a:defRPr>
            </a:pPr>
            <a:r>
              <a:rPr sz="900" b="1">
                <a:solidFill>
                  <a:srgbClr val="73737C"/>
                </a:solidFill>
                <a:latin typeface="Aptos Mono"/>
                <a:ea typeface="Aptos Mono"/>
                <a:cs typeface="Aptos Mono"/>
              </a:rPr>
              <a:t>04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35B5F5B8-CF04-4E64-8FE7-1615EE5FE7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781050"/>
            <a:ext cx="4762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5853EE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5853EE"/>
                </a:solidFill>
                <a:latin typeface="Aptos"/>
                <a:ea typeface="Aptos"/>
                <a:cs typeface="Aptos"/>
              </a:rPr>
              <a:t>DELIVERY LIFECYCLE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33B3DD97-1190-4734-B421-BC29D42A67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1066800"/>
            <a:ext cx="10477500" cy="1285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675" b="1">
                <a:solidFill>
                  <a:srgbClr val="17171D"/>
                </a:solidFill>
                <a:latin typeface="Aptos Display"/>
                <a:ea typeface="Aptos Display"/>
                <a:cs typeface="Aptos Display"/>
              </a:defRPr>
            </a:pPr>
            <a:r>
              <a:rPr sz="3675" b="1">
                <a:solidFill>
                  <a:srgbClr val="17171D"/>
                </a:solidFill>
                <a:latin typeface="Aptos Display"/>
                <a:ea typeface="Aptos Display"/>
                <a:cs typeface="Aptos Display"/>
              </a:rPr>
              <a:t>From business need to a solution that performs.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757A71F6-3FF7-4D86-8346-88D0076596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2257425"/>
            <a:ext cx="104775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650" b="1">
                <a:solidFill>
                  <a:srgbClr val="5853EE"/>
                </a:solidFill>
                <a:latin typeface="Arial"/>
                <a:ea typeface="Arial"/>
                <a:cs typeface="Arial"/>
              </a:defRPr>
            </a:pPr>
            <a:r>
              <a:rPr sz="1650" b="1">
                <a:solidFill>
                  <a:srgbClr val="5853EE"/>
                </a:solidFill>
                <a:latin typeface="Arial"/>
                <a:ea typeface="Arial"/>
                <a:cs typeface="Arial"/>
              </a:rPr>
              <a:t>من الاحتياج إلى حل يعمل بكفاءة.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0F231419-388B-4BC3-A68C-7E7183E836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4114800"/>
            <a:ext cx="98107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2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35FF502E-69AB-408B-96EE-3AFE6479F1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3819525"/>
            <a:ext cx="590550" cy="5905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9050">
            <a:solidFill>
              <a:srgbClr val="5853EE"/>
            </a:solidFill>
            <a:prstDash val="solid"/>
          </a:ln>
        </p:spPr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B0BBB050-A9F5-47BE-BAEE-27827C81BB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3990975"/>
            <a:ext cx="5905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00" b="1">
                <a:solidFill>
                  <a:srgbClr val="5853EE"/>
                </a:solidFill>
                <a:latin typeface="Aptos Mono"/>
                <a:ea typeface="Aptos Mono"/>
                <a:cs typeface="Aptos Mono"/>
              </a:defRPr>
            </a:pPr>
            <a:r>
              <a:rPr sz="900" b="1">
                <a:solidFill>
                  <a:srgbClr val="5853EE"/>
                </a:solidFill>
                <a:latin typeface="Aptos Mono"/>
                <a:ea typeface="Aptos Mono"/>
                <a:cs typeface="Aptos Mono"/>
              </a:rPr>
              <a:t>01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4EE2322F-8460-4B50-9FDC-A0D96223CC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4619625"/>
            <a:ext cx="1381125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17171D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17171D"/>
                </a:solidFill>
                <a:latin typeface="Aptos"/>
                <a:ea typeface="Aptos"/>
                <a:cs typeface="Aptos"/>
              </a:rPr>
              <a:t>Understand</a:t>
            </a:r>
          </a:p>
        </p:txBody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EB70943B-EEC1-463C-9D7E-01CB2D034B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4953000"/>
            <a:ext cx="1381125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0">
                <a:solidFill>
                  <a:srgbClr val="5853EE"/>
                </a:solidFill>
                <a:latin typeface="Arial"/>
                <a:ea typeface="Arial"/>
                <a:cs typeface="Arial"/>
              </a:defRPr>
            </a:pPr>
            <a:r>
              <a:rPr sz="1125" b="0">
                <a:solidFill>
                  <a:srgbClr val="5853EE"/>
                </a:solidFill>
                <a:latin typeface="Arial"/>
                <a:ea typeface="Arial"/>
                <a:cs typeface="Arial"/>
              </a:rPr>
              <a:t>نفهم</a:t>
            </a:r>
          </a:p>
        </p:txBody>
      </p:sp>
      <p:sp>
        <p:nvSpPr>
          <p:cNvPr id="46" name="">
            <a:extLst xmlns:a="http://schemas.openxmlformats.org/drawingml/2006/main">
              <a:ext uri="{FF2B5EF4-FFF2-40B4-BE49-F238E27FC236}">
                <a16:creationId xmlns:a16="http://schemas.microsoft.com/office/drawing/2014/main" id="{5567DE6E-7D68-4DEB-823E-1875188CCE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33750" y="3819525"/>
            <a:ext cx="590550" cy="5905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9050">
            <a:solidFill>
              <a:srgbClr val="5853EE"/>
            </a:solidFill>
            <a:prstDash val="solid"/>
          </a:ln>
        </p:spPr>
      </p:sp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7CA95637-FC46-4811-BB07-A0CA14639D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33750" y="3990975"/>
            <a:ext cx="5905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00" b="1">
                <a:solidFill>
                  <a:srgbClr val="5853EE"/>
                </a:solidFill>
                <a:latin typeface="Aptos Mono"/>
                <a:ea typeface="Aptos Mono"/>
                <a:cs typeface="Aptos Mono"/>
              </a:defRPr>
            </a:pPr>
            <a:r>
              <a:rPr sz="900" b="1">
                <a:solidFill>
                  <a:srgbClr val="5853EE"/>
                </a:solidFill>
                <a:latin typeface="Aptos Mono"/>
                <a:ea typeface="Aptos Mono"/>
                <a:cs typeface="Aptos Mono"/>
              </a:rPr>
              <a:t>02</a:t>
            </a:r>
          </a:p>
        </p:txBody>
      </p:sp>
      <p:sp>
        <p:nvSpPr>
          <p:cNvPr id="48" name="">
            <a:extLst xmlns:a="http://schemas.openxmlformats.org/drawingml/2006/main">
              <a:ext uri="{FF2B5EF4-FFF2-40B4-BE49-F238E27FC236}">
                <a16:creationId xmlns:a16="http://schemas.microsoft.com/office/drawing/2014/main" id="{8A783E91-0981-41B5-A0B1-E0A594421B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52750" y="4619625"/>
            <a:ext cx="1381125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17171D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17171D"/>
                </a:solidFill>
                <a:latin typeface="Aptos"/>
                <a:ea typeface="Aptos"/>
                <a:cs typeface="Aptos"/>
              </a:rPr>
              <a:t>Plan</a:t>
            </a:r>
          </a:p>
        </p:txBody>
      </p:sp>
      <p:sp>
        <p:nvSpPr>
          <p:cNvPr id="49" name="">
            <a:extLst xmlns:a="http://schemas.openxmlformats.org/drawingml/2006/main">
              <a:ext uri="{FF2B5EF4-FFF2-40B4-BE49-F238E27FC236}">
                <a16:creationId xmlns:a16="http://schemas.microsoft.com/office/drawing/2014/main" id="{1D44960F-0EC2-4515-AFA7-FEF32D5396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52750" y="4953000"/>
            <a:ext cx="1381125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0">
                <a:solidFill>
                  <a:srgbClr val="5853EE"/>
                </a:solidFill>
                <a:latin typeface="Arial"/>
                <a:ea typeface="Arial"/>
                <a:cs typeface="Arial"/>
              </a:defRPr>
            </a:pPr>
            <a:r>
              <a:rPr sz="1125" b="0">
                <a:solidFill>
                  <a:srgbClr val="5853EE"/>
                </a:solidFill>
                <a:latin typeface="Arial"/>
                <a:ea typeface="Arial"/>
                <a:cs typeface="Arial"/>
              </a:rPr>
              <a:t>نخطّط</a:t>
            </a:r>
          </a:p>
        </p:txBody>
      </p:sp>
      <p:sp>
        <p:nvSpPr>
          <p:cNvPr id="50" name="">
            <a:extLst xmlns:a="http://schemas.openxmlformats.org/drawingml/2006/main">
              <a:ext uri="{FF2B5EF4-FFF2-40B4-BE49-F238E27FC236}">
                <a16:creationId xmlns:a16="http://schemas.microsoft.com/office/drawing/2014/main" id="{5027AB4B-89CD-422A-A93D-E7371D2298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81650" y="3819525"/>
            <a:ext cx="590550" cy="5905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5853EE"/>
          </a:solidFill>
          <a:ln xmlns:a="http://schemas.openxmlformats.org/drawingml/2006/main" w="19050">
            <a:solidFill>
              <a:srgbClr val="5853EE"/>
            </a:solidFill>
            <a:prstDash val="solid"/>
          </a:ln>
        </p:spPr>
      </p:sp>
      <p:sp>
        <p:nvSpPr>
          <p:cNvPr id="51" name="">
            <a:extLst xmlns:a="http://schemas.openxmlformats.org/drawingml/2006/main">
              <a:ext uri="{FF2B5EF4-FFF2-40B4-BE49-F238E27FC236}">
                <a16:creationId xmlns:a16="http://schemas.microsoft.com/office/drawing/2014/main" id="{0813D240-45A8-4536-90A4-3D63CEFCDA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81650" y="3990975"/>
            <a:ext cx="5905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00" b="1">
                <a:solidFill>
                  <a:srgbClr val="FFFFFF"/>
                </a:solidFill>
                <a:latin typeface="Aptos Mono"/>
                <a:ea typeface="Aptos Mono"/>
                <a:cs typeface="Aptos Mono"/>
              </a:defRPr>
            </a:pPr>
            <a:r>
              <a:rPr sz="900" b="1">
                <a:solidFill>
                  <a:srgbClr val="FFFFFF"/>
                </a:solidFill>
                <a:latin typeface="Aptos Mono"/>
                <a:ea typeface="Aptos Mono"/>
                <a:cs typeface="Aptos Mono"/>
              </a:rPr>
              <a:t>03</a:t>
            </a:r>
          </a:p>
        </p:txBody>
      </p:sp>
      <p:sp>
        <p:nvSpPr>
          <p:cNvPr id="52" name="">
            <a:extLst xmlns:a="http://schemas.openxmlformats.org/drawingml/2006/main">
              <a:ext uri="{FF2B5EF4-FFF2-40B4-BE49-F238E27FC236}">
                <a16:creationId xmlns:a16="http://schemas.microsoft.com/office/drawing/2014/main" id="{F312CDB5-45B3-48B8-B2F8-BEA783977B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00650" y="4619625"/>
            <a:ext cx="1381125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17171D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17171D"/>
                </a:solidFill>
                <a:latin typeface="Aptos"/>
                <a:ea typeface="Aptos"/>
                <a:cs typeface="Aptos"/>
              </a:rPr>
              <a:t>Develop</a:t>
            </a:r>
          </a:p>
        </p:txBody>
      </p:sp>
      <p:sp>
        <p:nvSpPr>
          <p:cNvPr id="53" name="">
            <a:extLst xmlns:a="http://schemas.openxmlformats.org/drawingml/2006/main">
              <a:ext uri="{FF2B5EF4-FFF2-40B4-BE49-F238E27FC236}">
                <a16:creationId xmlns:a16="http://schemas.microsoft.com/office/drawing/2014/main" id="{904E0EB9-E1C6-4F24-B28B-F605A32EFA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00650" y="4953000"/>
            <a:ext cx="1381125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0">
                <a:solidFill>
                  <a:srgbClr val="5853EE"/>
                </a:solidFill>
                <a:latin typeface="Arial"/>
                <a:ea typeface="Arial"/>
                <a:cs typeface="Arial"/>
              </a:defRPr>
            </a:pPr>
            <a:r>
              <a:rPr sz="1125" b="0">
                <a:solidFill>
                  <a:srgbClr val="5853EE"/>
                </a:solidFill>
                <a:latin typeface="Arial"/>
                <a:ea typeface="Arial"/>
                <a:cs typeface="Arial"/>
              </a:rPr>
              <a:t>نطوّر</a:t>
            </a:r>
          </a:p>
        </p:txBody>
      </p:sp>
      <p:sp>
        <p:nvSpPr>
          <p:cNvPr id="54" name="">
            <a:extLst xmlns:a="http://schemas.openxmlformats.org/drawingml/2006/main">
              <a:ext uri="{FF2B5EF4-FFF2-40B4-BE49-F238E27FC236}">
                <a16:creationId xmlns:a16="http://schemas.microsoft.com/office/drawing/2014/main" id="{A723348E-6402-445F-AA1F-43F94CA6C8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29550" y="3819525"/>
            <a:ext cx="590550" cy="5905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9050">
            <a:solidFill>
              <a:srgbClr val="5853EE"/>
            </a:solidFill>
            <a:prstDash val="solid"/>
          </a:ln>
        </p:spPr>
      </p:sp>
      <p:sp>
        <p:nvSpPr>
          <p:cNvPr id="55" name="">
            <a:extLst xmlns:a="http://schemas.openxmlformats.org/drawingml/2006/main">
              <a:ext uri="{FF2B5EF4-FFF2-40B4-BE49-F238E27FC236}">
                <a16:creationId xmlns:a16="http://schemas.microsoft.com/office/drawing/2014/main" id="{3CA5E4F3-ECE3-46EA-B736-B4803E8774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29550" y="3990975"/>
            <a:ext cx="5905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00" b="1">
                <a:solidFill>
                  <a:srgbClr val="5853EE"/>
                </a:solidFill>
                <a:latin typeface="Aptos Mono"/>
                <a:ea typeface="Aptos Mono"/>
                <a:cs typeface="Aptos Mono"/>
              </a:defRPr>
            </a:pPr>
            <a:r>
              <a:rPr sz="900" b="1">
                <a:solidFill>
                  <a:srgbClr val="5853EE"/>
                </a:solidFill>
                <a:latin typeface="Aptos Mono"/>
                <a:ea typeface="Aptos Mono"/>
                <a:cs typeface="Aptos Mono"/>
              </a:rPr>
              <a:t>04</a:t>
            </a:r>
          </a:p>
        </p:txBody>
      </p:sp>
      <p:sp>
        <p:nvSpPr>
          <p:cNvPr id="56" name="">
            <a:extLst xmlns:a="http://schemas.openxmlformats.org/drawingml/2006/main">
              <a:ext uri="{FF2B5EF4-FFF2-40B4-BE49-F238E27FC236}">
                <a16:creationId xmlns:a16="http://schemas.microsoft.com/office/drawing/2014/main" id="{8CE1D8FE-E549-4DD4-A8F1-5BF71F3254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48550" y="4619625"/>
            <a:ext cx="1381125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17171D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17171D"/>
                </a:solidFill>
                <a:latin typeface="Aptos"/>
                <a:ea typeface="Aptos"/>
                <a:cs typeface="Aptos"/>
              </a:rPr>
              <a:t>Operate</a:t>
            </a:r>
          </a:p>
        </p:txBody>
      </p:sp>
      <p:sp>
        <p:nvSpPr>
          <p:cNvPr id="57" name="">
            <a:extLst xmlns:a="http://schemas.openxmlformats.org/drawingml/2006/main">
              <a:ext uri="{FF2B5EF4-FFF2-40B4-BE49-F238E27FC236}">
                <a16:creationId xmlns:a16="http://schemas.microsoft.com/office/drawing/2014/main" id="{F91F0CDE-9587-483E-B0D4-A6D0B3C368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48550" y="4953000"/>
            <a:ext cx="1381125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0">
                <a:solidFill>
                  <a:srgbClr val="5853EE"/>
                </a:solidFill>
                <a:latin typeface="Arial"/>
                <a:ea typeface="Arial"/>
                <a:cs typeface="Arial"/>
              </a:defRPr>
            </a:pPr>
            <a:r>
              <a:rPr sz="1125" b="0">
                <a:solidFill>
                  <a:srgbClr val="5853EE"/>
                </a:solidFill>
                <a:latin typeface="Arial"/>
                <a:ea typeface="Arial"/>
                <a:cs typeface="Arial"/>
              </a:rPr>
              <a:t>نشغّل</a:t>
            </a:r>
          </a:p>
        </p:txBody>
      </p:sp>
      <p:sp>
        <p:nvSpPr>
          <p:cNvPr id="58" name="">
            <a:extLst xmlns:a="http://schemas.openxmlformats.org/drawingml/2006/main">
              <a:ext uri="{FF2B5EF4-FFF2-40B4-BE49-F238E27FC236}">
                <a16:creationId xmlns:a16="http://schemas.microsoft.com/office/drawing/2014/main" id="{AC51D0C6-63B8-4ED0-94B4-90566012F0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77450" y="3819525"/>
            <a:ext cx="590550" cy="5905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19050">
            <a:solidFill>
              <a:srgbClr val="5853EE"/>
            </a:solidFill>
            <a:prstDash val="solid"/>
          </a:ln>
        </p:spPr>
      </p:sp>
      <p:sp>
        <p:nvSpPr>
          <p:cNvPr id="59" name="">
            <a:extLst xmlns:a="http://schemas.openxmlformats.org/drawingml/2006/main">
              <a:ext uri="{FF2B5EF4-FFF2-40B4-BE49-F238E27FC236}">
                <a16:creationId xmlns:a16="http://schemas.microsoft.com/office/drawing/2014/main" id="{339BA7D7-3BB0-401F-ACDB-6A8E658B84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77450" y="3990975"/>
            <a:ext cx="5905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900" b="1">
                <a:solidFill>
                  <a:srgbClr val="5853EE"/>
                </a:solidFill>
                <a:latin typeface="Aptos Mono"/>
                <a:ea typeface="Aptos Mono"/>
                <a:cs typeface="Aptos Mono"/>
              </a:defRPr>
            </a:pPr>
            <a:r>
              <a:rPr sz="900" b="1">
                <a:solidFill>
                  <a:srgbClr val="5853EE"/>
                </a:solidFill>
                <a:latin typeface="Aptos Mono"/>
                <a:ea typeface="Aptos Mono"/>
                <a:cs typeface="Aptos Mono"/>
              </a:rPr>
              <a:t>05</a:t>
            </a:r>
          </a:p>
        </p:txBody>
      </p:sp>
      <p:sp>
        <p:nvSpPr>
          <p:cNvPr id="60" name="">
            <a:extLst xmlns:a="http://schemas.openxmlformats.org/drawingml/2006/main">
              <a:ext uri="{FF2B5EF4-FFF2-40B4-BE49-F238E27FC236}">
                <a16:creationId xmlns:a16="http://schemas.microsoft.com/office/drawing/2014/main" id="{FEC91388-9370-4305-9206-388FEE4CA8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96450" y="4619625"/>
            <a:ext cx="1381125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17171D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17171D"/>
                </a:solidFill>
                <a:latin typeface="Aptos"/>
                <a:ea typeface="Aptos"/>
                <a:cs typeface="Aptos"/>
              </a:rPr>
              <a:t>Improve</a:t>
            </a:r>
          </a:p>
        </p:txBody>
      </p:sp>
      <p:sp>
        <p:nvSpPr>
          <p:cNvPr id="61" name="">
            <a:extLst xmlns:a="http://schemas.openxmlformats.org/drawingml/2006/main">
              <a:ext uri="{FF2B5EF4-FFF2-40B4-BE49-F238E27FC236}">
                <a16:creationId xmlns:a16="http://schemas.microsoft.com/office/drawing/2014/main" id="{0191A2C3-7B6D-4330-AB3E-F19E8C2C64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96450" y="4953000"/>
            <a:ext cx="1381125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0">
                <a:solidFill>
                  <a:srgbClr val="5853EE"/>
                </a:solidFill>
                <a:latin typeface="Arial"/>
                <a:ea typeface="Arial"/>
                <a:cs typeface="Arial"/>
              </a:defRPr>
            </a:pPr>
            <a:r>
              <a:rPr sz="1125" b="0">
                <a:solidFill>
                  <a:srgbClr val="5853EE"/>
                </a:solidFill>
                <a:latin typeface="Arial"/>
                <a:ea typeface="Arial"/>
                <a:cs typeface="Arial"/>
              </a:rPr>
              <a:t>نحسّن</a:t>
            </a:r>
          </a:p>
        </p:txBody>
      </p:sp>
      <p:sp>
        <p:nvSpPr>
          <p:cNvPr id="62" name="">
            <a:extLst xmlns:a="http://schemas.openxmlformats.org/drawingml/2006/main">
              <a:ext uri="{FF2B5EF4-FFF2-40B4-BE49-F238E27FC236}">
                <a16:creationId xmlns:a16="http://schemas.microsoft.com/office/drawing/2014/main" id="{CE7F5F9F-BB0E-42C1-BB43-D3AF2CAE92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6248400"/>
            <a:ext cx="111633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7171D">
              <a:alpha val="941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3" name="">
            <a:extLst xmlns:a="http://schemas.openxmlformats.org/drawingml/2006/main">
              <a:ext uri="{FF2B5EF4-FFF2-40B4-BE49-F238E27FC236}">
                <a16:creationId xmlns:a16="http://schemas.microsoft.com/office/drawing/2014/main" id="{A267C641-0319-43FC-94A1-6EBB33013D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6372225"/>
            <a:ext cx="1190625" cy="323850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6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91e793cd29a48ad"/>
          <a:stretch xmlns:a="http://schemas.openxmlformats.org/drawingml/2006/main"/>
        </p:blipFill>
        <p:spPr>
          <a:xfrm xmlns:a="http://schemas.openxmlformats.org/drawingml/2006/main">
            <a:off x="884483" y="6419850"/>
            <a:ext cx="450359" cy="228600"/>
          </a:xfrm>
          <a:prstGeom xmlns:a="http://schemas.openxmlformats.org/drawingml/2006/main" prst="rect">
            <a:avLst/>
          </a:prstGeom>
        </p:spPr>
      </p:pic>
      <p:sp>
        <p:nvSpPr>
          <p:cNvPr id="65" name="">
            <a:extLst xmlns:a="http://schemas.openxmlformats.org/drawingml/2006/main">
              <a:ext uri="{FF2B5EF4-FFF2-40B4-BE49-F238E27FC236}">
                <a16:creationId xmlns:a16="http://schemas.microsoft.com/office/drawing/2014/main" id="{B74E21B1-779D-40DD-A3C4-B856FA71E3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24875" y="6391275"/>
            <a:ext cx="3143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825" b="0">
                <a:solidFill>
                  <a:srgbClr val="303036">
                    <a:alpha val="60000"/>
                  </a:srgbClr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303036">
                    <a:alpha val="60000"/>
                  </a:srgbClr>
                </a:solidFill>
                <a:latin typeface="Aptos"/>
                <a:ea typeface="Aptos"/>
                <a:cs typeface="Aptos"/>
              </a:rPr>
              <a:t>myproo.com  ·  info@myproo.com</a:t>
            </a:r>
          </a:p>
        </p:txBody>
      </p:sp>
    </p:spTree>
    <p:extLst>
      <p:ext uri="{BB962C8B-B14F-4D97-AF65-F5344CB8AC3E}">
        <p14:creationId xmlns:p14="http://schemas.microsoft.com/office/powerpoint/2010/main" val="1687228178"/>
      </p:ext>
    </p:extLst>
  </p:cSld>
</p:sld>
</file>

<file path=ppt/slides/slide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2B9394C3-A330-4836-A3A2-ED1851ACFB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4F5FA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06DB0615-711A-45EC-9E4B-C4EB079BF7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90DBBB6-0BE6-434F-84B8-82570E08D7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47276C43-3C92-462A-9901-F26DAA6CA6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EBC3F8B-378D-4C3B-A2A0-C321A177DF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28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7027BDC-4EFF-4D99-89F7-69C66A1E64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DE680EB-61C1-4D23-9AAA-C286BC1806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F58E79BD-408C-4876-A548-899CE027E0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FE48282-506E-4F08-9AD9-CDCD03F118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8B969BB8-04D0-41EF-BC08-9B1EB5E4B0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76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4EE0DB4C-F5AC-428B-9A24-6ACCCE872F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86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1DE50338-E68F-4EFB-BF27-E778ABA5AE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D62E7DBA-0EE6-4E10-A6CD-FE6950B73F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E6C2A34B-B3E8-4664-AB5E-C682E38ADC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15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A0FF9783-D94F-44C8-9B99-A0FD3BB5E9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45A52C0C-75D1-4B08-B670-5C210C40A9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B3A741DA-DFED-4063-942C-B466FF8E86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2FC7123F-5A21-4ADE-9C58-BE338457E0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C4292EEE-D1DF-4341-8743-180614FA94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63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4F276519-B81B-40DD-A489-C72A4BDB29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47EC5145-1A1C-4DCE-AD55-0164A65415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82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54F60543-93C0-4BD4-8207-39E2B31636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3EAF5BEE-AC88-43B3-971B-E89C810E57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A1B63D71-2A34-4218-8FD4-F2713F2A58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0A65486B-B343-4195-8949-BE6F5D28FC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219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EA3BA63C-BEA7-42A6-A96D-189B8B3081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828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01F26802-B553-4E36-91FB-9CED849F20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438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185D3521-C865-420B-B793-A134AFA7E2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04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1F93E14F-648E-4047-846F-53C167235A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657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BB210902-6387-4CB7-B0C5-037070297B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267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A6E2E22E-A0AE-4957-A260-8918D83C73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876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CACE50CC-5150-4770-965C-ADEF0C822B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486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B5D1FC0B-B7B0-44D9-90BD-F0B13DB5DD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DB52D9AA-1995-4F2F-9F9E-F184C7DBB4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05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1C30DDD7-EF52-4C2A-BC9C-CCC7590549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61950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5853EE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3767C8CC-4F3A-4A89-B076-45E3113C72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95275"/>
            <a:ext cx="2857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5853EE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5853EE"/>
                </a:solidFill>
                <a:latin typeface="Aptos"/>
                <a:ea typeface="Aptos"/>
                <a:cs typeface="Aptos"/>
              </a:rPr>
              <a:t>ENGAGEMENT PATHS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BCCB7485-F1A1-496D-876A-A5DBF896BF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96625" y="295275"/>
            <a:ext cx="571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73737C"/>
                </a:solidFill>
                <a:latin typeface="Aptos Mono"/>
                <a:ea typeface="Aptos Mono"/>
                <a:cs typeface="Aptos Mono"/>
              </a:defRPr>
            </a:pPr>
            <a:r>
              <a:rPr sz="900" b="1">
                <a:solidFill>
                  <a:srgbClr val="73737C"/>
                </a:solidFill>
                <a:latin typeface="Aptos Mono"/>
                <a:ea typeface="Aptos Mono"/>
                <a:cs typeface="Aptos Mono"/>
              </a:rPr>
              <a:t>05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2470A4FD-DA9F-4BBE-BC05-CE1FAA0B38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742950"/>
            <a:ext cx="4762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5853EE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5853EE"/>
                </a:solidFill>
                <a:latin typeface="Aptos"/>
                <a:ea typeface="Aptos"/>
                <a:cs typeface="Aptos"/>
              </a:rPr>
              <a:t>TWO PATHS. ONE DELIVERY STANDARD.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E4E006DC-75F8-4FE6-BD7C-2C94AD0935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1028700"/>
            <a:ext cx="10668000" cy="1285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225" b="1">
                <a:solidFill>
                  <a:srgbClr val="17171D"/>
                </a:solidFill>
                <a:latin typeface="Aptos Display"/>
                <a:ea typeface="Aptos Display"/>
                <a:cs typeface="Aptos Display"/>
              </a:defRPr>
            </a:pPr>
            <a:r>
              <a:rPr sz="3225" b="1">
                <a:solidFill>
                  <a:srgbClr val="17171D"/>
                </a:solidFill>
                <a:latin typeface="Aptos Display"/>
                <a:ea typeface="Aptos Display"/>
                <a:cs typeface="Aptos Display"/>
              </a:rPr>
              <a:t>Built for established organisations and ambitious new ventures.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5BDDF4D6-64BE-4616-9743-71E6EE688E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2219325"/>
            <a:ext cx="106680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650" b="1">
                <a:solidFill>
                  <a:srgbClr val="5853EE"/>
                </a:solidFill>
                <a:latin typeface="Arial"/>
                <a:ea typeface="Arial"/>
                <a:cs typeface="Arial"/>
              </a:defRPr>
            </a:pPr>
            <a:r>
              <a:rPr sz="1650" b="1">
                <a:solidFill>
                  <a:srgbClr val="5853EE"/>
                </a:solidFill>
                <a:latin typeface="Arial"/>
                <a:ea typeface="Arial"/>
                <a:cs typeface="Arial"/>
              </a:rPr>
              <a:t>مساران، ومعيار تسليم واحد.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D4C1E6A5-B9B0-407B-B436-72299525F9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238500"/>
            <a:ext cx="5314950" cy="2476500"/>
          </a:xfrm>
          <a:prstGeom xmlns:a="http://schemas.openxmlformats.org/drawingml/2006/main" prst="roundRect">
            <a:avLst>
              <a:gd name="adj" fmla="val 3077"/>
            </a:avLst>
          </a:prstGeom>
          <a:solidFill xmlns:a="http://schemas.openxmlformats.org/drawingml/2006/main">
            <a:srgbClr val="17171D"/>
          </a:solidFill>
          <a:ln xmlns:a="http://schemas.openxmlformats.org/drawingml/2006/main" w="9525">
            <a:solidFill>
              <a:srgbClr val="17171D"/>
            </a:solidFill>
            <a:prstDash val="solid"/>
          </a:ln>
        </p:spPr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D398D57C-CB6F-4124-AE33-020016D14D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3552825"/>
            <a:ext cx="2857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AAA8FF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AAA8FF"/>
                </a:solidFill>
                <a:latin typeface="Aptos"/>
                <a:ea typeface="Aptos"/>
                <a:cs typeface="Aptos"/>
              </a:rPr>
              <a:t>ENTERPRISE</a:t>
            </a:r>
          </a:p>
        </p:txBody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F4375F4B-7B05-4B30-9270-A53A03FF9A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3962400"/>
            <a:ext cx="4333875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1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21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Reliable solutions for enterprise needs.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DE93AE0D-959D-4935-A4B0-03B607AA99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4953000"/>
            <a:ext cx="4333875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200" b="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1200" b="0">
                <a:solidFill>
                  <a:srgbClr val="FFFFFF">
                    <a:alpha val="60000"/>
                  </a:srgbClr>
                </a:solidFill>
                <a:latin typeface="Arial"/>
                <a:ea typeface="Arial"/>
                <a:cs typeface="Arial"/>
              </a:rPr>
              <a:t>أنظمة ومنصات حيوية، وبنية تحتية وأمن وتشغيل بكفاءة.</a:t>
            </a:r>
          </a:p>
        </p:txBody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7A65D6EE-F326-4A8C-9A76-571F335304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57900" y="3238500"/>
            <a:ext cx="5619750" cy="2476500"/>
          </a:xfrm>
          <a:prstGeom xmlns:a="http://schemas.openxmlformats.org/drawingml/2006/main" prst="roundRect">
            <a:avLst>
              <a:gd name="adj" fmla="val 3077"/>
            </a:avLst>
          </a:prstGeom>
          <a:solidFill xmlns:a="http://schemas.openxmlformats.org/drawingml/2006/main">
            <a:srgbClr val="5853EE"/>
          </a:solidFill>
          <a:ln xmlns:a="http://schemas.openxmlformats.org/drawingml/2006/main" w="9525">
            <a:solidFill>
              <a:srgbClr val="5853EE"/>
            </a:solidFill>
            <a:prstDash val="solid"/>
          </a:ln>
        </p:spPr>
      </p:sp>
      <p:sp>
        <p:nvSpPr>
          <p:cNvPr id="46" name="">
            <a:extLst xmlns:a="http://schemas.openxmlformats.org/drawingml/2006/main">
              <a:ext uri="{FF2B5EF4-FFF2-40B4-BE49-F238E27FC236}">
                <a16:creationId xmlns:a16="http://schemas.microsoft.com/office/drawing/2014/main" id="{DCA081AA-AA94-4747-A218-7A2F3865D2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43650" y="3552825"/>
            <a:ext cx="2857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FFFFFF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FFFFFF"/>
                </a:solidFill>
                <a:latin typeface="Aptos"/>
                <a:ea typeface="Aptos"/>
                <a:cs typeface="Aptos"/>
              </a:rPr>
              <a:t>SME &amp; STARTUPS</a:t>
            </a:r>
          </a:p>
        </p:txBody>
      </p:sp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8DBCC017-D844-4E47-8AAF-D5CB8EEB68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43650" y="3962400"/>
            <a:ext cx="466725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1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21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Practical solutions that help you launch and grow.</a:t>
            </a:r>
          </a:p>
        </p:txBody>
      </p:sp>
      <p:sp>
        <p:nvSpPr>
          <p:cNvPr id="48" name="">
            <a:extLst xmlns:a="http://schemas.openxmlformats.org/drawingml/2006/main">
              <a:ext uri="{FF2B5EF4-FFF2-40B4-BE49-F238E27FC236}">
                <a16:creationId xmlns:a16="http://schemas.microsoft.com/office/drawing/2014/main" id="{7C815ACB-2048-467B-8B88-93405FB558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43650" y="4953000"/>
            <a:ext cx="466725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200" b="0">
                <a:solidFill>
                  <a:srgbClr val="FFFFFF">
                    <a:alpha val="80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1200" b="0">
                <a:solidFill>
                  <a:srgbClr val="FFFFFF">
                    <a:alpha val="80000"/>
                  </a:srgbClr>
                </a:solidFill>
                <a:latin typeface="Arial"/>
                <a:ea typeface="Arial"/>
                <a:cs typeface="Arial"/>
              </a:rPr>
              <a:t>من فكرة أو احتياج إلى منتج رقمي قابل للاختبار والتطوير والتوسع.</a:t>
            </a:r>
          </a:p>
        </p:txBody>
      </p:sp>
      <p:sp>
        <p:nvSpPr>
          <p:cNvPr id="49" name="">
            <a:extLst xmlns:a="http://schemas.openxmlformats.org/drawingml/2006/main">
              <a:ext uri="{FF2B5EF4-FFF2-40B4-BE49-F238E27FC236}">
                <a16:creationId xmlns:a16="http://schemas.microsoft.com/office/drawing/2014/main" id="{6A8A2237-D83D-44EA-B396-8785CC6C0F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6248400"/>
            <a:ext cx="111633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7171D">
              <a:alpha val="941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0" name="">
            <a:extLst xmlns:a="http://schemas.openxmlformats.org/drawingml/2006/main">
              <a:ext uri="{FF2B5EF4-FFF2-40B4-BE49-F238E27FC236}">
                <a16:creationId xmlns:a16="http://schemas.microsoft.com/office/drawing/2014/main" id="{6D43544B-DC60-41E0-AEB7-99446E5892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6372225"/>
            <a:ext cx="1190625" cy="323850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5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627e6a1c9dd4353"/>
          <a:stretch xmlns:a="http://schemas.openxmlformats.org/drawingml/2006/main"/>
        </p:blipFill>
        <p:spPr>
          <a:xfrm xmlns:a="http://schemas.openxmlformats.org/drawingml/2006/main">
            <a:off x="884483" y="6419850"/>
            <a:ext cx="450359" cy="228600"/>
          </a:xfrm>
          <a:prstGeom xmlns:a="http://schemas.openxmlformats.org/drawingml/2006/main" prst="rect">
            <a:avLst/>
          </a:prstGeom>
        </p:spPr>
      </p:pic>
      <p:sp>
        <p:nvSpPr>
          <p:cNvPr id="52" name="">
            <a:extLst xmlns:a="http://schemas.openxmlformats.org/drawingml/2006/main">
              <a:ext uri="{FF2B5EF4-FFF2-40B4-BE49-F238E27FC236}">
                <a16:creationId xmlns:a16="http://schemas.microsoft.com/office/drawing/2014/main" id="{A971EC51-52C9-4E86-9573-68176390EE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24875" y="6391275"/>
            <a:ext cx="3143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825" b="0">
                <a:solidFill>
                  <a:srgbClr val="303036">
                    <a:alpha val="60000"/>
                  </a:srgbClr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303036">
                    <a:alpha val="60000"/>
                  </a:srgbClr>
                </a:solidFill>
                <a:latin typeface="Aptos"/>
                <a:ea typeface="Aptos"/>
                <a:cs typeface="Aptos"/>
              </a:rPr>
              <a:t>myproo.com  ·  info@myproo.com</a:t>
            </a:r>
          </a:p>
        </p:txBody>
      </p:sp>
    </p:spTree>
    <p:extLst>
      <p:ext uri="{BB962C8B-B14F-4D97-AF65-F5344CB8AC3E}">
        <p14:creationId xmlns:p14="http://schemas.microsoft.com/office/powerpoint/2010/main" val="562016932"/>
      </p:ext>
    </p:extLst>
  </p:cSld>
</p:sld>
</file>

<file path=ppt/slides/slide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5719CA33-FC62-4D38-BF0B-DDB027074E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7171D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3D19D29C-99A7-4BAA-A77D-8441566409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0CFA2D07-9F46-4F76-A132-BD80D4E074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7E4A202-5847-4F9A-8BF7-FA0AFB3C42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9335E611-75E3-4EF1-BBC9-0036AFB11A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28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0709F751-A240-4914-8B78-976C3952FE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7A5A3415-717B-4BBF-8862-AF49CF9D6A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3D591A82-00B2-4417-AA0F-082BFF385B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944203B-9500-4772-A4D5-0D1FDE8F2D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A3F931F4-F3A9-4BD6-9EC7-759143F6B5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76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23DB1587-7F81-44BC-93E9-CFB2100A5A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86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9A3773F7-D2BD-4704-BEB8-F94E104B37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0B79A6E5-43B8-4660-AE48-C7498FA548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0096E5AF-E47C-4DE4-B519-67EC14DDE4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15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EE82C7BD-64B8-4CB6-A041-99A4BB6AA5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24109DEC-CB0C-43F1-8636-B9E910BE7A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DCDE2F5D-1F80-4DA2-A2BD-B16C78E00A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D4E5731E-FF08-4F61-88FC-191D40FC3C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56BE37AF-6382-4BF1-AF87-76002256D2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63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5C29683F-D764-4855-8A24-74E03DFAD4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BBA6386A-EA34-4AE9-B9EC-53BEFCA56F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82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1E6CCCFD-28A0-49FD-BA0E-D584362120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E9592EE9-9951-4F21-ABCD-BE97730D50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C8723D50-1030-40FB-90C9-ADE89C39F9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720A975C-C380-4F43-A6B6-16A704A1C7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219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4F05B10B-416D-42D7-84BC-A856108480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828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F3034F50-7F21-4E58-9B99-44FD030A7C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438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15D50CE9-32F6-4433-BF7A-7C7A5858F2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04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4E717A4E-364E-4B87-88E4-0CB28221F2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657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77595866-60CB-4438-97A7-81B178E211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267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6A16B95B-5C1C-42C8-B5EC-1FD8E01616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876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B4B62E28-D8C4-4144-BDE6-A3AA530357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486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83598EEB-6432-4469-B0F8-1AFBB1C28F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77F597A3-338E-4CD9-9AA9-C59549C52A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05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5098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F424B667-ED68-41C4-A0E6-985919500E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61950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5853EE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FF589695-751A-423A-85AE-2826AF111B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95275"/>
            <a:ext cx="2857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AAA8FF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AAA8FF"/>
                </a:solidFill>
                <a:latin typeface="Aptos"/>
                <a:ea typeface="Aptos"/>
                <a:cs typeface="Aptos"/>
              </a:rPr>
              <a:t>SELECTED PARTNERSHIPS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2F8E143A-1745-434B-A8BE-8B9497656C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96625" y="295275"/>
            <a:ext cx="571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FFFFFF">
                    <a:alpha val="53333"/>
                  </a:srgbClr>
                </a:solidFill>
                <a:latin typeface="Aptos Mono"/>
                <a:ea typeface="Aptos Mono"/>
                <a:cs typeface="Aptos Mono"/>
              </a:defRPr>
            </a:pPr>
            <a:r>
              <a:rPr sz="900" b="1">
                <a:solidFill>
                  <a:srgbClr val="FFFFFF">
                    <a:alpha val="53333"/>
                  </a:srgbClr>
                </a:solidFill>
                <a:latin typeface="Aptos Mono"/>
                <a:ea typeface="Aptos Mono"/>
                <a:cs typeface="Aptos Mono"/>
              </a:rPr>
              <a:t>06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69D90808-829D-49BD-9163-5E071A8A34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704850"/>
            <a:ext cx="4762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5853EE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5853EE"/>
                </a:solidFill>
                <a:latin typeface="Aptos"/>
                <a:ea typeface="Aptos"/>
                <a:cs typeface="Aptos"/>
              </a:rPr>
              <a:t>PROJECT PARTNERSHIPS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D562379F-DCCF-4E00-A512-B45AC9E185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990600"/>
            <a:ext cx="10477500" cy="1285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22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322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Digital platforms designed around real operating needs.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922D5B76-8343-41A0-B68B-9490E95275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2181225"/>
            <a:ext cx="104775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650" b="1">
                <a:solidFill>
                  <a:srgbClr val="AAA8FF"/>
                </a:solidFill>
                <a:latin typeface="Arial"/>
                <a:ea typeface="Arial"/>
                <a:cs typeface="Arial"/>
              </a:defRPr>
            </a:pPr>
            <a:r>
              <a:rPr sz="1650" b="1">
                <a:solidFill>
                  <a:srgbClr val="AAA8FF"/>
                </a:solidFill>
                <a:latin typeface="Arial"/>
                <a:ea typeface="Arial"/>
                <a:cs typeface="Arial"/>
              </a:rPr>
              <a:t>منصات رقمية مصممة لاحتياجات تشغيلية حقيقية.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6B492006-B94F-4DAB-8772-FFB10A1537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143250"/>
            <a:ext cx="5286375" cy="2571750"/>
          </a:xfrm>
          <a:prstGeom xmlns:a="http://schemas.openxmlformats.org/drawingml/2006/main" prst="roundRect">
            <a:avLst>
              <a:gd name="adj" fmla="val 2963"/>
            </a:avLst>
          </a:prstGeom>
          <a:solidFill xmlns:a="http://schemas.openxmlformats.org/drawingml/2006/main">
            <a:srgbClr val="FFFFFF">
              <a:alpha val="3529"/>
            </a:srgbClr>
          </a:solidFill>
          <a:ln xmlns:a="http://schemas.openxmlformats.org/drawingml/2006/main" w="9525">
            <a:solidFill>
              <a:srgbClr val="FFFFFF">
                <a:alpha val="12549"/>
              </a:srgbClr>
            </a:solidFill>
            <a:prstDash val="solid"/>
          </a:ln>
        </p:spPr>
      </p:sp>
      <p:pic>
        <p:nvPicPr>
          <p:cNvPr id="4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c1edbb38a1f4c24"/>
          <a:stretch xmlns:a="http://schemas.openxmlformats.org/drawingml/2006/main"/>
        </p:blipFill>
        <p:spPr>
          <a:xfrm xmlns:a="http://schemas.openxmlformats.org/drawingml/2006/main">
            <a:off x="876300" y="3615316"/>
            <a:ext cx="1809750" cy="732269"/>
          </a:xfrm>
          <a:prstGeom xmlns:a="http://schemas.openxmlformats.org/drawingml/2006/main" prst="rect">
            <a:avLst/>
          </a:prstGeom>
        </p:spPr>
      </p:pic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EA0D2B9A-904C-4FB6-AE4C-C0F16C9146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619625"/>
            <a:ext cx="2857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FFFFFF"/>
                </a:solidFill>
                <a:latin typeface="Aptos"/>
                <a:ea typeface="Aptos"/>
                <a:cs typeface="Aptos"/>
              </a:defRPr>
            </a:pPr>
            <a:r>
              <a:rPr sz="1650" b="1">
                <a:solidFill>
                  <a:srgbClr val="FFFFFF"/>
                </a:solidFill>
                <a:latin typeface="Aptos"/>
                <a:ea typeface="Aptos"/>
                <a:cs typeface="Aptos"/>
              </a:rPr>
              <a:t>DMS Ventures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EEA8B67B-15A5-4524-8634-94945F93E3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5000625"/>
            <a:ext cx="4000500" cy="419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>
                    <a:alpha val="60000"/>
                  </a:srgbClr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FFFFFF">
                    <a:alpha val="60000"/>
                  </a:srgbClr>
                </a:solidFill>
                <a:latin typeface="Aptos"/>
                <a:ea typeface="Aptos"/>
                <a:cs typeface="Aptos"/>
              </a:rPr>
              <a:t>Platform development, operation and continuous growth.</a:t>
            </a:r>
          </a:p>
        </p:txBody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EFDAFD29-8538-434F-862B-37B2495890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29325" y="3143250"/>
            <a:ext cx="5648325" cy="2571750"/>
          </a:xfrm>
          <a:prstGeom xmlns:a="http://schemas.openxmlformats.org/drawingml/2006/main" prst="roundRect">
            <a:avLst>
              <a:gd name="adj" fmla="val 2963"/>
            </a:avLst>
          </a:prstGeom>
          <a:solidFill xmlns:a="http://schemas.openxmlformats.org/drawingml/2006/main">
            <a:srgbClr val="FFFFFF">
              <a:alpha val="3529"/>
            </a:srgbClr>
          </a:solidFill>
          <a:ln xmlns:a="http://schemas.openxmlformats.org/drawingml/2006/main" w="9525">
            <a:solidFill>
              <a:srgbClr val="FFFFFF">
                <a:alpha val="12549"/>
              </a:srgbClr>
            </a:solidFill>
            <a:prstDash val="solid"/>
          </a:ln>
        </p:spPr>
      </p:sp>
      <p:pic>
        <p:nvPicPr>
          <p:cNvPr id="4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b6de2c2340b4073"/>
          <a:stretch xmlns:a="http://schemas.openxmlformats.org/drawingml/2006/main"/>
        </p:blipFill>
        <p:spPr>
          <a:xfrm xmlns:a="http://schemas.openxmlformats.org/drawingml/2006/main">
            <a:off x="6429375" y="3476625"/>
            <a:ext cx="1857375" cy="1000125"/>
          </a:xfrm>
          <a:prstGeom xmlns:a="http://schemas.openxmlformats.org/drawingml/2006/main" prst="rect">
            <a:avLst/>
          </a:prstGeom>
        </p:spPr>
      </p:pic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0447D2CB-23FB-49A7-963C-0BF51D0868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29375" y="4619625"/>
            <a:ext cx="2857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FFFFFF"/>
                </a:solidFill>
                <a:latin typeface="Aptos"/>
                <a:ea typeface="Aptos"/>
                <a:cs typeface="Aptos"/>
              </a:defRPr>
            </a:pPr>
            <a:r>
              <a:rPr sz="1650" b="1">
                <a:solidFill>
                  <a:srgbClr val="FFFFFF"/>
                </a:solidFill>
                <a:latin typeface="Aptos"/>
                <a:ea typeface="Aptos"/>
                <a:cs typeface="Aptos"/>
              </a:rPr>
              <a:t>Rekab</a:t>
            </a:r>
          </a:p>
        </p:txBody>
      </p:sp>
      <p:sp>
        <p:nvSpPr>
          <p:cNvPr id="48" name="">
            <a:extLst xmlns:a="http://schemas.openxmlformats.org/drawingml/2006/main">
              <a:ext uri="{FF2B5EF4-FFF2-40B4-BE49-F238E27FC236}">
                <a16:creationId xmlns:a16="http://schemas.microsoft.com/office/drawing/2014/main" id="{7E5F2138-9221-45D8-92FF-4574035DBE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29375" y="5000625"/>
            <a:ext cx="4381500" cy="419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>
                    <a:alpha val="60000"/>
                  </a:srgbClr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FFFFFF">
                    <a:alpha val="60000"/>
                  </a:srgbClr>
                </a:solidFill>
                <a:latin typeface="Aptos"/>
                <a:ea typeface="Aptos"/>
                <a:cs typeface="Aptos"/>
              </a:rPr>
              <a:t>A digital experience for smart mobility serving organisations and cities.</a:t>
            </a:r>
          </a:p>
        </p:txBody>
      </p:sp>
      <p:sp>
        <p:nvSpPr>
          <p:cNvPr id="49" name="">
            <a:extLst xmlns:a="http://schemas.openxmlformats.org/drawingml/2006/main">
              <a:ext uri="{FF2B5EF4-FFF2-40B4-BE49-F238E27FC236}">
                <a16:creationId xmlns:a16="http://schemas.microsoft.com/office/drawing/2014/main" id="{D9749C0A-882D-4171-81BF-8EFC0CF19F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6248400"/>
            <a:ext cx="111633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13333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0" name="">
            <a:extLst xmlns:a="http://schemas.openxmlformats.org/drawingml/2006/main">
              <a:ext uri="{FF2B5EF4-FFF2-40B4-BE49-F238E27FC236}">
                <a16:creationId xmlns:a16="http://schemas.microsoft.com/office/drawing/2014/main" id="{03B022E4-BCF0-4907-9262-C8F0A9F6B2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6372225"/>
            <a:ext cx="1190625" cy="323850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5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51d25ae3e53453c"/>
          <a:stretch xmlns:a="http://schemas.openxmlformats.org/drawingml/2006/main"/>
        </p:blipFill>
        <p:spPr>
          <a:xfrm xmlns:a="http://schemas.openxmlformats.org/drawingml/2006/main">
            <a:off x="884483" y="6419850"/>
            <a:ext cx="450359" cy="228600"/>
          </a:xfrm>
          <a:prstGeom xmlns:a="http://schemas.openxmlformats.org/drawingml/2006/main" prst="rect">
            <a:avLst/>
          </a:prstGeom>
        </p:spPr>
      </p:pic>
      <p:sp>
        <p:nvSpPr>
          <p:cNvPr id="52" name="">
            <a:extLst xmlns:a="http://schemas.openxmlformats.org/drawingml/2006/main">
              <a:ext uri="{FF2B5EF4-FFF2-40B4-BE49-F238E27FC236}">
                <a16:creationId xmlns:a16="http://schemas.microsoft.com/office/drawing/2014/main" id="{3A0E2FD5-120A-42CA-BB64-4D8DD30FD3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24875" y="6391275"/>
            <a:ext cx="3143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825" b="0">
                <a:solidFill>
                  <a:srgbClr val="FFFFFF">
                    <a:alpha val="53333"/>
                  </a:srgbClr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FFFFFF">
                    <a:alpha val="53333"/>
                  </a:srgbClr>
                </a:solidFill>
                <a:latin typeface="Aptos"/>
                <a:ea typeface="Aptos"/>
                <a:cs typeface="Aptos"/>
              </a:rPr>
              <a:t>myproo.com  ·  info@myproo.com</a:t>
            </a:r>
          </a:p>
        </p:txBody>
      </p:sp>
    </p:spTree>
    <p:extLst>
      <p:ext uri="{BB962C8B-B14F-4D97-AF65-F5344CB8AC3E}">
        <p14:creationId xmlns:p14="http://schemas.microsoft.com/office/powerpoint/2010/main" val="808316395"/>
      </p:ext>
    </p:extLst>
  </p:cSld>
</p:sld>
</file>

<file path=ppt/slides/slide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AE07B4B8-8BC4-49D1-B503-299AA3C032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4F5FA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04F5F279-F8AD-4D90-AB13-914B7B61AC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C67C97F-8005-4AEE-8986-1DA2F08DC0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4E689CF6-AAA5-4629-9A65-8251A1351A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630813B3-9672-4BBF-BE1F-D5145ACB7E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28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60DEE830-551C-4566-8C07-B99220881F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D61F6B4A-23F9-4257-BC5B-3C625C4D79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8CBC6818-3F1B-486C-8CD4-D25E6C8B54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D0319F9A-82F4-43EF-BF2F-6A4ECB6226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24FB9FDC-C0B5-4640-A03A-DF50C72BE4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76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6E8FE73-9CAC-4F00-AF72-2455ADE23C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86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C40673F8-DC32-48AC-B1E7-4C5B6FD3CF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6211B1E8-DD1A-417A-9B8B-AED4AFCC74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F1175666-E0CF-4DDB-A99B-72BFD7F816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15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42D98E94-B1BB-49C5-AFAC-29BA4C1EF2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CB041BED-A75A-48BA-A76C-330A92DEC7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626B64C2-D6F4-49C4-9836-AC9FC8231D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233BEDEF-A9F5-4134-86CA-EDF63E968D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C60C5859-85CB-494F-989E-894319C660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63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02063CE0-8308-4272-B4DE-5D575E2F26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7E05AA6F-3A5E-42CC-842B-683724C2A9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82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180C68A6-35EC-4ED4-8178-F295FA0F8C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4726D584-A444-4F96-BE12-54E05755B1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AAFFB81A-74ED-4B91-BD6A-475623519D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6F2713D5-A9EE-4E40-B428-7159D31D32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219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AC6484E4-7F95-4381-96C5-977D5919A5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828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08A9AD4E-18F4-4D53-B9A3-25D4995093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438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4BD17C61-3533-4D59-81C5-62B027FBDA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04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6C359DD2-7C47-4E81-ACFE-09259CCA1A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657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A7600A48-493F-4EF2-8966-7DE94ED71F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267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6512012C-54AF-4B08-B1D6-A680EA75DF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876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591A9A9A-734F-49FB-B1C3-8FDE8E2246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486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B001A22B-1503-48CC-A7B9-D64DB9A4AA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4E0A0FA4-30A6-43DB-A486-E869C92758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05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3D33FFFA-1D8A-42ED-8B15-26153DFF10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61950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5853EE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CDD8F228-0589-411A-9CC0-48770CE858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95275"/>
            <a:ext cx="2857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5853EE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5853EE"/>
                </a:solidFill>
                <a:latin typeface="Aptos"/>
                <a:ea typeface="Aptos"/>
                <a:cs typeface="Aptos"/>
              </a:rPr>
              <a:t>SELECTED WORK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7CE4BC24-53A1-4E4F-BDB0-F4E9EEA206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96625" y="295275"/>
            <a:ext cx="571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73737C"/>
                </a:solidFill>
                <a:latin typeface="Aptos Mono"/>
                <a:ea typeface="Aptos Mono"/>
                <a:cs typeface="Aptos Mono"/>
              </a:defRPr>
            </a:pPr>
            <a:r>
              <a:rPr sz="900" b="1">
                <a:solidFill>
                  <a:srgbClr val="73737C"/>
                </a:solidFill>
                <a:latin typeface="Aptos Mono"/>
                <a:ea typeface="Aptos Mono"/>
                <a:cs typeface="Aptos Mono"/>
              </a:rPr>
              <a:t>07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55BCF6D4-E433-4C70-9962-B8314DCFCD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685800"/>
            <a:ext cx="4762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5853EE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5853EE"/>
                </a:solidFill>
                <a:latin typeface="Aptos"/>
                <a:ea typeface="Aptos"/>
                <a:cs typeface="Aptos"/>
              </a:rPr>
              <a:t>BRAND &amp; VISUAL WORK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B5C9D7CB-D30C-401C-9F42-5C79DCDD84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971550"/>
            <a:ext cx="10668000" cy="1285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225" b="1">
                <a:solidFill>
                  <a:srgbClr val="17171D"/>
                </a:solidFill>
                <a:latin typeface="Aptos Display"/>
                <a:ea typeface="Aptos Display"/>
                <a:cs typeface="Aptos Display"/>
              </a:defRPr>
            </a:pPr>
            <a:r>
              <a:rPr sz="3225" b="1">
                <a:solidFill>
                  <a:srgbClr val="17171D"/>
                </a:solidFill>
                <a:latin typeface="Aptos Display"/>
                <a:ea typeface="Aptos Display"/>
                <a:cs typeface="Aptos Display"/>
              </a:rPr>
              <a:t>Distinct identities built for trust and consistency.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EBDC182D-2466-406D-A126-ADF5BDB281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2162175"/>
            <a:ext cx="106680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650" b="1">
                <a:solidFill>
                  <a:srgbClr val="5853EE"/>
                </a:solidFill>
                <a:latin typeface="Arial"/>
                <a:ea typeface="Arial"/>
                <a:cs typeface="Arial"/>
              </a:defRPr>
            </a:pPr>
            <a:r>
              <a:rPr sz="1650" b="1">
                <a:solidFill>
                  <a:srgbClr val="5853EE"/>
                </a:solidFill>
                <a:latin typeface="Arial"/>
                <a:ea typeface="Arial"/>
                <a:cs typeface="Arial"/>
              </a:rPr>
              <a:t>هويات مميزة تعزز الثقة والاتساق.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145F53B6-FF7D-4037-92BC-BFA574ADE1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000375"/>
            <a:ext cx="3476625" cy="2714625"/>
          </a:xfrm>
          <a:prstGeom xmlns:a="http://schemas.openxmlformats.org/drawingml/2006/main" prst="roundRect">
            <a:avLst>
              <a:gd name="adj" fmla="val 280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000000">
                <a:alpha val="6275"/>
              </a:srgbClr>
            </a:solidFill>
            <a:prstDash val="solid"/>
          </a:ln>
        </p:spPr>
      </p:sp>
      <p:pic>
        <p:nvPicPr>
          <p:cNvPr id="4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2184e602a724084"/>
          <a:stretch xmlns:a="http://schemas.openxmlformats.org/drawingml/2006/main"/>
        </p:blipFill>
        <p:spPr>
          <a:xfrm xmlns:a="http://schemas.openxmlformats.org/drawingml/2006/main">
            <a:off x="674679" y="3143250"/>
            <a:ext cx="3155967" cy="1809750"/>
          </a:xfrm>
          <a:prstGeom xmlns:a="http://schemas.openxmlformats.org/drawingml/2006/main" prst="rect">
            <a:avLst/>
          </a:prstGeom>
        </p:spPr>
      </p:pic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AABB3B58-7AAC-42B1-8268-9FD812E569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095875"/>
            <a:ext cx="3000375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7171D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17171D"/>
                </a:solidFill>
                <a:latin typeface="Aptos"/>
                <a:ea typeface="Aptos"/>
                <a:cs typeface="Aptos"/>
              </a:rPr>
              <a:t>Brand identity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005A3E01-4FCD-4738-8B11-1185C53E35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362575"/>
            <a:ext cx="3000375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5853EE"/>
                </a:solidFill>
                <a:latin typeface="Arial"/>
                <a:ea typeface="Arial"/>
                <a:cs typeface="Arial"/>
              </a:defRPr>
            </a:pPr>
            <a:r>
              <a:rPr sz="975" b="0">
                <a:solidFill>
                  <a:srgbClr val="5853EE"/>
                </a:solidFill>
                <a:latin typeface="Arial"/>
                <a:ea typeface="Arial"/>
                <a:cs typeface="Arial"/>
              </a:rPr>
              <a:t>هوية تجارية</a:t>
            </a:r>
          </a:p>
        </p:txBody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EAAF2931-D88E-4BE0-88E1-9AE65AD2B8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29100" y="3000375"/>
            <a:ext cx="3476625" cy="2714625"/>
          </a:xfrm>
          <a:prstGeom xmlns:a="http://schemas.openxmlformats.org/drawingml/2006/main" prst="roundRect">
            <a:avLst>
              <a:gd name="adj" fmla="val 280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000000">
                <a:alpha val="6275"/>
              </a:srgbClr>
            </a:solidFill>
            <a:prstDash val="solid"/>
          </a:ln>
        </p:spPr>
      </p:sp>
      <p:pic>
        <p:nvPicPr>
          <p:cNvPr id="4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48924ab1deb4051"/>
          <a:stretch xmlns:a="http://schemas.openxmlformats.org/drawingml/2006/main"/>
        </p:blipFill>
        <p:spPr>
          <a:xfrm xmlns:a="http://schemas.openxmlformats.org/drawingml/2006/main">
            <a:off x="4389429" y="3143250"/>
            <a:ext cx="3155967" cy="1809750"/>
          </a:xfrm>
          <a:prstGeom xmlns:a="http://schemas.openxmlformats.org/drawingml/2006/main" prst="rect">
            <a:avLst/>
          </a:prstGeom>
        </p:spPr>
      </p:pic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0CAB09DD-9699-42C1-8F69-AB7FE63211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38650" y="5095875"/>
            <a:ext cx="3000375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7171D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17171D"/>
                </a:solidFill>
                <a:latin typeface="Aptos"/>
                <a:ea typeface="Aptos"/>
                <a:cs typeface="Aptos"/>
              </a:rPr>
              <a:t>Brand design</a:t>
            </a:r>
          </a:p>
        </p:txBody>
      </p:sp>
      <p:sp>
        <p:nvSpPr>
          <p:cNvPr id="48" name="">
            <a:extLst xmlns:a="http://schemas.openxmlformats.org/drawingml/2006/main">
              <a:ext uri="{FF2B5EF4-FFF2-40B4-BE49-F238E27FC236}">
                <a16:creationId xmlns:a16="http://schemas.microsoft.com/office/drawing/2014/main" id="{B646F7AC-0BAB-447E-83AA-BAF0C4CD42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38650" y="5362575"/>
            <a:ext cx="3000375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5853EE"/>
                </a:solidFill>
                <a:latin typeface="Arial"/>
                <a:ea typeface="Arial"/>
                <a:cs typeface="Arial"/>
              </a:defRPr>
            </a:pPr>
            <a:r>
              <a:rPr sz="975" b="0">
                <a:solidFill>
                  <a:srgbClr val="5853EE"/>
                </a:solidFill>
                <a:latin typeface="Arial"/>
                <a:ea typeface="Arial"/>
                <a:cs typeface="Arial"/>
              </a:rPr>
              <a:t>تصميم علامة</a:t>
            </a:r>
          </a:p>
        </p:txBody>
      </p:sp>
      <p:sp>
        <p:nvSpPr>
          <p:cNvPr id="49" name="">
            <a:extLst xmlns:a="http://schemas.openxmlformats.org/drawingml/2006/main">
              <a:ext uri="{FF2B5EF4-FFF2-40B4-BE49-F238E27FC236}">
                <a16:creationId xmlns:a16="http://schemas.microsoft.com/office/drawing/2014/main" id="{D809ECE0-7B18-4F2B-898B-3E0685FC88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43850" y="3000375"/>
            <a:ext cx="3476625" cy="2714625"/>
          </a:xfrm>
          <a:prstGeom xmlns:a="http://schemas.openxmlformats.org/drawingml/2006/main" prst="roundRect">
            <a:avLst>
              <a:gd name="adj" fmla="val 280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000000">
                <a:alpha val="6275"/>
              </a:srgbClr>
            </a:solidFill>
            <a:prstDash val="solid"/>
          </a:ln>
        </p:spPr>
      </p:sp>
      <p:pic>
        <p:nvPicPr>
          <p:cNvPr id="5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47036e856cf405c"/>
          <a:stretch xmlns:a="http://schemas.openxmlformats.org/drawingml/2006/main"/>
        </p:blipFill>
        <p:spPr>
          <a:xfrm xmlns:a="http://schemas.openxmlformats.org/drawingml/2006/main">
            <a:off x="8105611" y="3143250"/>
            <a:ext cx="3153103" cy="1809750"/>
          </a:xfrm>
          <a:prstGeom xmlns:a="http://schemas.openxmlformats.org/drawingml/2006/main" prst="rect">
            <a:avLst/>
          </a:prstGeom>
        </p:spPr>
      </p:pic>
      <p:sp>
        <p:nvSpPr>
          <p:cNvPr id="51" name="">
            <a:extLst xmlns:a="http://schemas.openxmlformats.org/drawingml/2006/main">
              <a:ext uri="{FF2B5EF4-FFF2-40B4-BE49-F238E27FC236}">
                <a16:creationId xmlns:a16="http://schemas.microsoft.com/office/drawing/2014/main" id="{A91BF149-930E-4047-A5D6-9DBF08F5E9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53400" y="5095875"/>
            <a:ext cx="3000375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17171D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17171D"/>
                </a:solidFill>
                <a:latin typeface="Aptos"/>
                <a:ea typeface="Aptos"/>
                <a:cs typeface="Aptos"/>
              </a:rPr>
              <a:t>Legal consultancy identity</a:t>
            </a:r>
          </a:p>
        </p:txBody>
      </p:sp>
      <p:sp>
        <p:nvSpPr>
          <p:cNvPr id="52" name="">
            <a:extLst xmlns:a="http://schemas.openxmlformats.org/drawingml/2006/main">
              <a:ext uri="{FF2B5EF4-FFF2-40B4-BE49-F238E27FC236}">
                <a16:creationId xmlns:a16="http://schemas.microsoft.com/office/drawing/2014/main" id="{6D1F79A9-3B59-47EE-B311-96FB1AB04E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53400" y="5362575"/>
            <a:ext cx="3000375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5853EE"/>
                </a:solidFill>
                <a:latin typeface="Arial"/>
                <a:ea typeface="Arial"/>
                <a:cs typeface="Arial"/>
              </a:defRPr>
            </a:pPr>
            <a:r>
              <a:rPr sz="975" b="0">
                <a:solidFill>
                  <a:srgbClr val="5853EE"/>
                </a:solidFill>
                <a:latin typeface="Arial"/>
                <a:ea typeface="Arial"/>
                <a:cs typeface="Arial"/>
              </a:rPr>
              <a:t>هوية استشارات قانونية</a:t>
            </a:r>
          </a:p>
        </p:txBody>
      </p:sp>
      <p:sp>
        <p:nvSpPr>
          <p:cNvPr id="53" name="">
            <a:extLst xmlns:a="http://schemas.openxmlformats.org/drawingml/2006/main">
              <a:ext uri="{FF2B5EF4-FFF2-40B4-BE49-F238E27FC236}">
                <a16:creationId xmlns:a16="http://schemas.microsoft.com/office/drawing/2014/main" id="{1CA6CAAE-7BDF-4473-AE05-F24C818B12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6248400"/>
            <a:ext cx="111633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7171D">
              <a:alpha val="941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4" name="">
            <a:extLst xmlns:a="http://schemas.openxmlformats.org/drawingml/2006/main">
              <a:ext uri="{FF2B5EF4-FFF2-40B4-BE49-F238E27FC236}">
                <a16:creationId xmlns:a16="http://schemas.microsoft.com/office/drawing/2014/main" id="{5F5DE9F6-B61A-4AC7-8B0A-DF71BFA50A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6372225"/>
            <a:ext cx="1190625" cy="323850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5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592a3f219974af8"/>
          <a:stretch xmlns:a="http://schemas.openxmlformats.org/drawingml/2006/main"/>
        </p:blipFill>
        <p:spPr>
          <a:xfrm xmlns:a="http://schemas.openxmlformats.org/drawingml/2006/main">
            <a:off x="884483" y="6419850"/>
            <a:ext cx="450359" cy="228600"/>
          </a:xfrm>
          <a:prstGeom xmlns:a="http://schemas.openxmlformats.org/drawingml/2006/main" prst="rect">
            <a:avLst/>
          </a:prstGeom>
        </p:spPr>
      </p:pic>
      <p:sp>
        <p:nvSpPr>
          <p:cNvPr id="56" name="">
            <a:extLst xmlns:a="http://schemas.openxmlformats.org/drawingml/2006/main">
              <a:ext uri="{FF2B5EF4-FFF2-40B4-BE49-F238E27FC236}">
                <a16:creationId xmlns:a16="http://schemas.microsoft.com/office/drawing/2014/main" id="{7F57EFDB-B324-4A1D-A734-2A2423E83F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24875" y="6391275"/>
            <a:ext cx="3143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825" b="0">
                <a:solidFill>
                  <a:srgbClr val="303036">
                    <a:alpha val="60000"/>
                  </a:srgbClr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303036">
                    <a:alpha val="60000"/>
                  </a:srgbClr>
                </a:solidFill>
                <a:latin typeface="Aptos"/>
                <a:ea typeface="Aptos"/>
                <a:cs typeface="Aptos"/>
              </a:rPr>
              <a:t>myproo.com  ·  info@myproo.com</a:t>
            </a:r>
          </a:p>
        </p:txBody>
      </p:sp>
    </p:spTree>
    <p:extLst>
      <p:ext uri="{BB962C8B-B14F-4D97-AF65-F5344CB8AC3E}">
        <p14:creationId xmlns:p14="http://schemas.microsoft.com/office/powerpoint/2010/main" val="1808262388"/>
      </p:ext>
    </p:extLst>
  </p:cSld>
</p:sld>
</file>

<file path=ppt/slides/slide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E34DEDD2-DA94-4D7D-95B3-10337CC2F9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4F5FA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8B774489-BFC3-4402-B55E-BC501389D7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D755A02-4CCB-4B30-9FB6-51FDB7D79D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41F74D7-EBF0-4794-B25B-63F7934C7B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C15D9420-A4EB-4F1B-934C-1C56C63145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28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657A95E-268D-4249-8C19-9675CF8302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8B29662E-BA89-4EFD-B300-FCBFC4B135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65184B7-6C16-4305-87F5-C398C4F3E1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059294A4-9F57-4B7F-BD5B-F82E1ACCD8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52E64231-8EA3-4DF4-B805-00C0C95D03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76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DA99D01B-ABF2-4B2E-B55C-C8E5018655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86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C02001AF-6219-4E0A-B149-10B4364877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829A74C4-DE40-47DD-85A1-226B99B6A2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D58BDD1-5369-4484-947B-CF79BC9B75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15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F264900C-10E8-4713-B030-66F95E007A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1F3879D7-4EB7-4491-85BC-BE65717D41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CCE487AF-FE76-43A8-9765-4835C9B241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7A3ABD37-6750-434D-9E69-5E5279672F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45DC6481-BA56-45E3-BD27-6117E72D84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63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714B1DA6-7243-4D67-ACEB-72B44B7B79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09E8CDD6-B202-478B-95C0-783A254E1B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82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1D363D1A-4E7F-4094-B2ED-67CEF6DA9E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9C154A4B-DF36-4255-B84A-51CE67331C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47AEB943-1104-4B08-A178-617F9A55ED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C5CB5152-1CD0-4977-9A10-48E6F931B0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219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DD6D6B5C-58E0-42BF-9772-DA8F4AE8FC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828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F265100A-82C1-4EEF-AE38-8FB36D197A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438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C9756573-CF05-46F2-9E74-16B65DC10A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04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F794EB10-E5F3-42A0-8425-7FE55CD8F7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657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374C0355-BBA9-4246-99F1-E8FD88E80E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267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A40C5DCA-A250-4940-9B67-CC8F40F1D5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876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C19B5AC0-7E1A-410A-A57F-A6F7B5349F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486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33C52EC4-D019-45C3-9510-959726C8E5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FEFDCBBE-59A1-4336-948D-A16EAA93F4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05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27C4F328-149C-4F0F-9D56-D60B565A49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61950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5853EE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7BC66223-D521-4DE2-B120-20F92F3C2B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95275"/>
            <a:ext cx="2857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5853EE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5853EE"/>
                </a:solidFill>
                <a:latin typeface="Aptos"/>
                <a:ea typeface="Aptos"/>
                <a:cs typeface="Aptos"/>
              </a:rPr>
              <a:t>WHY MYPROO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3BA1C92B-05E6-4DC7-87DB-769869128C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96625" y="295275"/>
            <a:ext cx="571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73737C"/>
                </a:solidFill>
                <a:latin typeface="Aptos Mono"/>
                <a:ea typeface="Aptos Mono"/>
                <a:cs typeface="Aptos Mono"/>
              </a:defRPr>
            </a:pPr>
            <a:r>
              <a:rPr sz="900" b="1">
                <a:solidFill>
                  <a:srgbClr val="73737C"/>
                </a:solidFill>
                <a:latin typeface="Aptos Mono"/>
                <a:ea typeface="Aptos Mono"/>
                <a:cs typeface="Aptos Mono"/>
              </a:rPr>
              <a:t>08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62D1BDCD-B7D6-4C30-98E7-D8EE247F8D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666750"/>
            <a:ext cx="4762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5853EE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5853EE"/>
                </a:solidFill>
                <a:latin typeface="Aptos"/>
                <a:ea typeface="Aptos"/>
                <a:cs typeface="Aptos"/>
              </a:rPr>
              <a:t>WHY ORGANISATIONS PARTNER WITH US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A9299A3B-5574-48E7-8AE1-876E0C0B1F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952500"/>
            <a:ext cx="10668000" cy="1285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075" b="1">
                <a:solidFill>
                  <a:srgbClr val="17171D"/>
                </a:solidFill>
                <a:latin typeface="Aptos Display"/>
                <a:ea typeface="Aptos Display"/>
                <a:cs typeface="Aptos Display"/>
              </a:defRPr>
            </a:pPr>
            <a:r>
              <a:rPr sz="3075" b="1">
                <a:solidFill>
                  <a:srgbClr val="17171D"/>
                </a:solidFill>
                <a:latin typeface="Aptos Display"/>
                <a:ea typeface="Aptos Display"/>
                <a:cs typeface="Aptos Display"/>
              </a:rPr>
              <a:t>A clear, practical approach focused on lasting outcomes.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CAA47D3A-6FF7-452C-81A9-3C849D87DB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2143125"/>
            <a:ext cx="106680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650" b="1">
                <a:solidFill>
                  <a:srgbClr val="5853EE"/>
                </a:solidFill>
                <a:latin typeface="Arial"/>
                <a:ea typeface="Arial"/>
                <a:cs typeface="Arial"/>
              </a:defRPr>
            </a:pPr>
            <a:r>
              <a:rPr sz="1650" b="1">
                <a:solidFill>
                  <a:srgbClr val="5853EE"/>
                </a:solidFill>
                <a:latin typeface="Arial"/>
                <a:ea typeface="Arial"/>
                <a:cs typeface="Arial"/>
              </a:rPr>
              <a:t>منهج واضح وعملي يركز على نتائج مستدامة.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D255FF07-85D2-4EB4-BB14-589D0DF43A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095625"/>
            <a:ext cx="5286375" cy="1143000"/>
          </a:xfrm>
          <a:prstGeom xmlns:a="http://schemas.openxmlformats.org/drawingml/2006/main" prst="roundRect">
            <a:avLst>
              <a:gd name="adj" fmla="val 666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000000">
                <a:alpha val="6275"/>
              </a:srgbClr>
            </a:solidFill>
            <a:prstDash val="solid"/>
          </a:ln>
        </p:spPr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A087D457-566D-41C8-B6DC-1D5CF98F23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286125"/>
            <a:ext cx="4572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5853EE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5853EE"/>
                </a:solidFill>
                <a:latin typeface="Aptos Mono"/>
                <a:ea typeface="Aptos Mono"/>
                <a:cs typeface="Aptos Mono"/>
              </a:rPr>
              <a:t>01</a:t>
            </a:r>
          </a:p>
        </p:txBody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0E73F9D9-CDAF-47AF-991B-8B160EE9AD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95400" y="3267075"/>
            <a:ext cx="4000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17171D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17171D"/>
                </a:solidFill>
                <a:latin typeface="Aptos"/>
                <a:ea typeface="Aptos"/>
                <a:cs typeface="Aptos"/>
              </a:rPr>
              <a:t>Understand before solving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6A1CC093-6BA4-4AFD-B390-4A477E49B9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95400" y="3676650"/>
            <a:ext cx="4000500" cy="2381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5853EE"/>
                </a:solidFill>
                <a:latin typeface="Arial"/>
                <a:ea typeface="Arial"/>
                <a:cs typeface="Arial"/>
              </a:defRPr>
            </a:pPr>
            <a:r>
              <a:rPr sz="1050" b="0">
                <a:solidFill>
                  <a:srgbClr val="5853EE"/>
                </a:solidFill>
                <a:latin typeface="Arial"/>
                <a:ea typeface="Arial"/>
                <a:cs typeface="Arial"/>
              </a:rPr>
              <a:t>الفهم قبل الحل</a:t>
            </a:r>
          </a:p>
        </p:txBody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4931DFF6-4523-4703-BF2B-555F14EC44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3095625"/>
            <a:ext cx="5286375" cy="1143000"/>
          </a:xfrm>
          <a:prstGeom xmlns:a="http://schemas.openxmlformats.org/drawingml/2006/main" prst="roundRect">
            <a:avLst>
              <a:gd name="adj" fmla="val 666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000000">
                <a:alpha val="6275"/>
              </a:srgbClr>
            </a:solidFill>
            <a:prstDash val="solid"/>
          </a:ln>
        </p:spPr>
      </p:sp>
      <p:sp>
        <p:nvSpPr>
          <p:cNvPr id="46" name="">
            <a:extLst xmlns:a="http://schemas.openxmlformats.org/drawingml/2006/main">
              <a:ext uri="{FF2B5EF4-FFF2-40B4-BE49-F238E27FC236}">
                <a16:creationId xmlns:a16="http://schemas.microsoft.com/office/drawing/2014/main" id="{EFD24FA1-FCEB-4217-955A-C1E8BEAD12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0" y="3286125"/>
            <a:ext cx="4572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5853EE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5853EE"/>
                </a:solidFill>
                <a:latin typeface="Aptos Mono"/>
                <a:ea typeface="Aptos Mono"/>
                <a:cs typeface="Aptos Mono"/>
              </a:rPr>
              <a:t>02</a:t>
            </a:r>
          </a:p>
        </p:txBody>
      </p:sp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ADE7EDC4-DDE2-400D-9CCA-9BD13127B5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77050" y="3267075"/>
            <a:ext cx="4000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17171D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17171D"/>
                </a:solidFill>
                <a:latin typeface="Aptos"/>
                <a:ea typeface="Aptos"/>
                <a:cs typeface="Aptos"/>
              </a:rPr>
              <a:t>Clarity at every step</a:t>
            </a:r>
          </a:p>
        </p:txBody>
      </p:sp>
      <p:sp>
        <p:nvSpPr>
          <p:cNvPr id="48" name="">
            <a:extLst xmlns:a="http://schemas.openxmlformats.org/drawingml/2006/main">
              <a:ext uri="{FF2B5EF4-FFF2-40B4-BE49-F238E27FC236}">
                <a16:creationId xmlns:a16="http://schemas.microsoft.com/office/drawing/2014/main" id="{F5CA71A5-45A1-46B4-A175-A9D059EFB5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77050" y="3676650"/>
            <a:ext cx="4000500" cy="2381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5853EE"/>
                </a:solidFill>
                <a:latin typeface="Arial"/>
                <a:ea typeface="Arial"/>
                <a:cs typeface="Arial"/>
              </a:defRPr>
            </a:pPr>
            <a:r>
              <a:rPr sz="1050" b="0">
                <a:solidFill>
                  <a:srgbClr val="5853EE"/>
                </a:solidFill>
                <a:latin typeface="Arial"/>
                <a:ea typeface="Arial"/>
                <a:cs typeface="Arial"/>
              </a:rPr>
              <a:t>الوضوح في كل خطوة</a:t>
            </a:r>
          </a:p>
        </p:txBody>
      </p:sp>
      <p:sp>
        <p:nvSpPr>
          <p:cNvPr id="49" name="">
            <a:extLst xmlns:a="http://schemas.openxmlformats.org/drawingml/2006/main">
              <a:ext uri="{FF2B5EF4-FFF2-40B4-BE49-F238E27FC236}">
                <a16:creationId xmlns:a16="http://schemas.microsoft.com/office/drawing/2014/main" id="{339895D0-EDF8-4109-B5F8-E4CFAC1523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4448175"/>
            <a:ext cx="5286375" cy="1143000"/>
          </a:xfrm>
          <a:prstGeom xmlns:a="http://schemas.openxmlformats.org/drawingml/2006/main" prst="roundRect">
            <a:avLst>
              <a:gd name="adj" fmla="val 666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000000">
                <a:alpha val="6275"/>
              </a:srgbClr>
            </a:solidFill>
            <a:prstDash val="solid"/>
          </a:ln>
        </p:spPr>
      </p:sp>
      <p:sp>
        <p:nvSpPr>
          <p:cNvPr id="50" name="">
            <a:extLst xmlns:a="http://schemas.openxmlformats.org/drawingml/2006/main">
              <a:ext uri="{FF2B5EF4-FFF2-40B4-BE49-F238E27FC236}">
                <a16:creationId xmlns:a16="http://schemas.microsoft.com/office/drawing/2014/main" id="{57A02931-949A-4BEA-8C6A-4C3FF29D70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638675"/>
            <a:ext cx="4572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5853EE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5853EE"/>
                </a:solidFill>
                <a:latin typeface="Aptos Mono"/>
                <a:ea typeface="Aptos Mono"/>
                <a:cs typeface="Aptos Mono"/>
              </a:rPr>
              <a:t>03</a:t>
            </a:r>
          </a:p>
        </p:txBody>
      </p:sp>
      <p:sp>
        <p:nvSpPr>
          <p:cNvPr id="51" name="">
            <a:extLst xmlns:a="http://schemas.openxmlformats.org/drawingml/2006/main">
              <a:ext uri="{FF2B5EF4-FFF2-40B4-BE49-F238E27FC236}">
                <a16:creationId xmlns:a16="http://schemas.microsoft.com/office/drawing/2014/main" id="{8A4A698E-BF86-434D-8E92-EB8E453219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95400" y="4619625"/>
            <a:ext cx="4000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17171D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17171D"/>
                </a:solidFill>
                <a:latin typeface="Aptos"/>
                <a:ea typeface="Aptos"/>
                <a:cs typeface="Aptos"/>
              </a:rPr>
              <a:t>Quality that serves a purpose</a:t>
            </a:r>
          </a:p>
        </p:txBody>
      </p:sp>
      <p:sp>
        <p:nvSpPr>
          <p:cNvPr id="52" name="">
            <a:extLst xmlns:a="http://schemas.openxmlformats.org/drawingml/2006/main">
              <a:ext uri="{FF2B5EF4-FFF2-40B4-BE49-F238E27FC236}">
                <a16:creationId xmlns:a16="http://schemas.microsoft.com/office/drawing/2014/main" id="{9B7A8F8B-870B-4BEE-8780-48DC466C1F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95400" y="5029200"/>
            <a:ext cx="4000500" cy="2381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5853EE"/>
                </a:solidFill>
                <a:latin typeface="Arial"/>
                <a:ea typeface="Arial"/>
                <a:cs typeface="Arial"/>
              </a:defRPr>
            </a:pPr>
            <a:r>
              <a:rPr sz="1050" b="0">
                <a:solidFill>
                  <a:srgbClr val="5853EE"/>
                </a:solidFill>
                <a:latin typeface="Arial"/>
                <a:ea typeface="Arial"/>
                <a:cs typeface="Arial"/>
              </a:rPr>
              <a:t>جودة تخدم الهدف</a:t>
            </a:r>
          </a:p>
        </p:txBody>
      </p:sp>
      <p:sp>
        <p:nvSpPr>
          <p:cNvPr id="53" name="">
            <a:extLst xmlns:a="http://schemas.openxmlformats.org/drawingml/2006/main">
              <a:ext uri="{FF2B5EF4-FFF2-40B4-BE49-F238E27FC236}">
                <a16:creationId xmlns:a16="http://schemas.microsoft.com/office/drawing/2014/main" id="{091EEA8E-677B-4089-B41F-2FEB6BE6F8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4448175"/>
            <a:ext cx="5286375" cy="1143000"/>
          </a:xfrm>
          <a:prstGeom xmlns:a="http://schemas.openxmlformats.org/drawingml/2006/main" prst="roundRect">
            <a:avLst>
              <a:gd name="adj" fmla="val 6667"/>
            </a:avLst>
          </a:prstGeom>
          <a:solidFill xmlns:a="http://schemas.openxmlformats.org/drawingml/2006/main">
            <a:srgbClr val="5853EE"/>
          </a:solidFill>
          <a:ln xmlns:a="http://schemas.openxmlformats.org/drawingml/2006/main" w="9525">
            <a:solidFill>
              <a:srgbClr val="5853EE"/>
            </a:solidFill>
            <a:prstDash val="solid"/>
          </a:ln>
        </p:spPr>
      </p:sp>
      <p:sp>
        <p:nvSpPr>
          <p:cNvPr id="54" name="">
            <a:extLst xmlns:a="http://schemas.openxmlformats.org/drawingml/2006/main">
              <a:ext uri="{FF2B5EF4-FFF2-40B4-BE49-F238E27FC236}">
                <a16:creationId xmlns:a16="http://schemas.microsoft.com/office/drawing/2014/main" id="{5EACE64F-BA99-4056-BDE6-CDB4722819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05550" y="4638675"/>
            <a:ext cx="4572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FFFFFF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FFFFFF"/>
                </a:solidFill>
                <a:latin typeface="Aptos Mono"/>
                <a:ea typeface="Aptos Mono"/>
                <a:cs typeface="Aptos Mono"/>
              </a:rPr>
              <a:t>04</a:t>
            </a:r>
          </a:p>
        </p:txBody>
      </p:sp>
      <p:sp>
        <p:nvSpPr>
          <p:cNvPr id="55" name="">
            <a:extLst xmlns:a="http://schemas.openxmlformats.org/drawingml/2006/main">
              <a:ext uri="{FF2B5EF4-FFF2-40B4-BE49-F238E27FC236}">
                <a16:creationId xmlns:a16="http://schemas.microsoft.com/office/drawing/2014/main" id="{C4B64401-4D9B-4DDC-9846-40EBB3AB70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77050" y="4619625"/>
            <a:ext cx="400050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FFFF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FFFFFF"/>
                </a:solidFill>
                <a:latin typeface="Aptos"/>
                <a:ea typeface="Aptos"/>
                <a:cs typeface="Aptos"/>
              </a:rPr>
              <a:t>Partnership beyond launch</a:t>
            </a:r>
          </a:p>
        </p:txBody>
      </p:sp>
      <p:sp>
        <p:nvSpPr>
          <p:cNvPr id="56" name="">
            <a:extLst xmlns:a="http://schemas.openxmlformats.org/drawingml/2006/main">
              <a:ext uri="{FF2B5EF4-FFF2-40B4-BE49-F238E27FC236}">
                <a16:creationId xmlns:a16="http://schemas.microsoft.com/office/drawing/2014/main" id="{C1C6BF55-C154-4462-87F9-5297F28852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77050" y="5029200"/>
            <a:ext cx="4000500" cy="2381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FFFFFF">
                    <a:alpha val="80000"/>
                  </a:srgbClr>
                </a:solidFill>
                <a:latin typeface="Arial"/>
                <a:ea typeface="Arial"/>
                <a:cs typeface="Arial"/>
              </a:defRPr>
            </a:pPr>
            <a:r>
              <a:rPr sz="1050" b="0">
                <a:solidFill>
                  <a:srgbClr val="FFFFFF">
                    <a:alpha val="80000"/>
                  </a:srgbClr>
                </a:solidFill>
                <a:latin typeface="Arial"/>
                <a:ea typeface="Arial"/>
                <a:cs typeface="Arial"/>
              </a:rPr>
              <a:t>شراكة تتجاوز الإطلاق</a:t>
            </a:r>
          </a:p>
        </p:txBody>
      </p:sp>
      <p:sp>
        <p:nvSpPr>
          <p:cNvPr id="57" name="">
            <a:extLst xmlns:a="http://schemas.openxmlformats.org/drawingml/2006/main">
              <a:ext uri="{FF2B5EF4-FFF2-40B4-BE49-F238E27FC236}">
                <a16:creationId xmlns:a16="http://schemas.microsoft.com/office/drawing/2014/main" id="{0064475E-D03F-4DD1-9A64-8B33F94B4E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6248400"/>
            <a:ext cx="111633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7171D">
              <a:alpha val="941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8" name="">
            <a:extLst xmlns:a="http://schemas.openxmlformats.org/drawingml/2006/main">
              <a:ext uri="{FF2B5EF4-FFF2-40B4-BE49-F238E27FC236}">
                <a16:creationId xmlns:a16="http://schemas.microsoft.com/office/drawing/2014/main" id="{2B437E4E-8543-4188-85AE-C50BF2E8CA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6372225"/>
            <a:ext cx="1190625" cy="323850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5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e20498b1b384054"/>
          <a:stretch xmlns:a="http://schemas.openxmlformats.org/drawingml/2006/main"/>
        </p:blipFill>
        <p:spPr>
          <a:xfrm xmlns:a="http://schemas.openxmlformats.org/drawingml/2006/main">
            <a:off x="884483" y="6419850"/>
            <a:ext cx="450359" cy="228600"/>
          </a:xfrm>
          <a:prstGeom xmlns:a="http://schemas.openxmlformats.org/drawingml/2006/main" prst="rect">
            <a:avLst/>
          </a:prstGeom>
        </p:spPr>
      </p:pic>
      <p:sp>
        <p:nvSpPr>
          <p:cNvPr id="60" name="">
            <a:extLst xmlns:a="http://schemas.openxmlformats.org/drawingml/2006/main">
              <a:ext uri="{FF2B5EF4-FFF2-40B4-BE49-F238E27FC236}">
                <a16:creationId xmlns:a16="http://schemas.microsoft.com/office/drawing/2014/main" id="{A80FBEBB-8F42-4629-8FB9-88BF176A15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24875" y="6391275"/>
            <a:ext cx="3143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825" b="0">
                <a:solidFill>
                  <a:srgbClr val="303036">
                    <a:alpha val="60000"/>
                  </a:srgbClr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303036">
                    <a:alpha val="60000"/>
                  </a:srgbClr>
                </a:solidFill>
                <a:latin typeface="Aptos"/>
                <a:ea typeface="Aptos"/>
                <a:cs typeface="Aptos"/>
              </a:rPr>
              <a:t>myproo.com  ·  info@myproo.com</a:t>
            </a:r>
          </a:p>
        </p:txBody>
      </p:sp>
    </p:spTree>
    <p:extLst>
      <p:ext uri="{BB962C8B-B14F-4D97-AF65-F5344CB8AC3E}">
        <p14:creationId xmlns:p14="http://schemas.microsoft.com/office/powerpoint/2010/main" val="461923712"/>
      </p:ext>
    </p:extLst>
  </p:cSld>
</p:sld>
</file>

<file path=ppt/slides/slide9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480DEA88-4D7B-41C2-B5F3-2163156F63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4F5FA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42618275-6FF8-4C9F-82F5-B039F775EC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8A08DF28-8059-4725-BA26-8C86D32B07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CC6B531B-B435-457D-8445-EF84367D0B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79EECF20-2446-4DBD-8A48-5A0EED3FE9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28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4B5B98E-0A09-499A-9D3F-777B54D158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438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6D6DCB4-3B90-4EE5-8060-DC176B1F37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EBEDABF5-F45C-44DC-9C46-A960C3EEBB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D59C8F96-1F23-4DAF-BA59-35A038DCEA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58A0DEAD-38E2-49FA-AD8E-2290550888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76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C3175F83-F2AD-4300-92B8-0DDDF7E70E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86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5E205EEB-F1D0-405C-9110-28E42E9CB9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CA35B377-5790-4402-AA2C-25C8F1AA15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09611A38-D53C-401F-A209-B1260565D9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15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B4DBF3DF-289A-439F-A137-62510DEC10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F5D477B0-959A-4FDD-811B-D162B0AEEF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34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2881FD95-CCCA-432A-AB3D-E1F1B2F065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4C9FD1F0-F878-4A9E-A11D-B69C96063E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11162EEA-AD6E-4DDE-92FC-09A088EDDB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3632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FD216D8A-DFDE-4FC5-B426-AA50297993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728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A0F6C10D-9A70-4B82-AC9F-3FDC1F4ADC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5824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19494A00-B213-43EB-9BDA-D922528011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61364FCB-E54A-4522-BCAA-544E8A9236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5FC545EC-FA76-47C7-811A-A13DB9D82C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2DE24AB9-B41A-4DAF-A1EC-8CC9CC79FD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219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971BE1AE-C69F-460B-AF9C-AC40042E89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828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BE9BEF3D-4DD6-4B59-9101-F0AB439752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438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0EDDFC57-F498-445E-ABBD-E623DFD4B8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04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27E49E83-9E55-4D35-AFF1-DA1F2B3B59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657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67E76612-98A6-48D9-A7AE-2438984B34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2672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9276E3C2-87CA-454C-B683-9175114D34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8768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11A594C1-15C3-4C4C-81F2-41405D6589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4864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77E2FB36-808D-4741-A8C0-DC5589536C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708CB379-6BB4-4B0B-9615-8433339BA3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056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853EE">
              <a:alpha val="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10883878-35C5-4B1A-8C3D-ED7E401C86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61950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5853EE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4C14B3AF-B277-468D-8C20-6CADD34868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95275"/>
            <a:ext cx="2857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5853EE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5853EE"/>
                </a:solidFill>
                <a:latin typeface="Aptos"/>
                <a:ea typeface="Aptos"/>
                <a:cs typeface="Aptos"/>
              </a:rPr>
              <a:t>TRUSTED BY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C6045470-AD78-4252-A9F3-D073A6B93D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96625" y="295275"/>
            <a:ext cx="5715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73737C"/>
                </a:solidFill>
                <a:latin typeface="Aptos Mono"/>
                <a:ea typeface="Aptos Mono"/>
                <a:cs typeface="Aptos Mono"/>
              </a:defRPr>
            </a:pPr>
            <a:r>
              <a:rPr sz="900" b="1">
                <a:solidFill>
                  <a:srgbClr val="73737C"/>
                </a:solidFill>
                <a:latin typeface="Aptos Mono"/>
                <a:ea typeface="Aptos Mono"/>
                <a:cs typeface="Aptos Mono"/>
              </a:rPr>
              <a:t>09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55B59E02-2FEB-4B1A-95D2-B7E118A70A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685800"/>
            <a:ext cx="4762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5853EE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5853EE"/>
                </a:solidFill>
                <a:latin typeface="Aptos"/>
                <a:ea typeface="Aptos"/>
                <a:cs typeface="Aptos"/>
              </a:rPr>
              <a:t>PARTNERS WHO TRUST US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587CBBE2-49B0-4C38-9967-0E13A9069A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971550"/>
            <a:ext cx="10477500" cy="1285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17171D"/>
                </a:solidFill>
                <a:latin typeface="Aptos Display"/>
                <a:ea typeface="Aptos Display"/>
                <a:cs typeface="Aptos Display"/>
              </a:defRPr>
            </a:pPr>
            <a:r>
              <a:rPr sz="3450" b="1">
                <a:solidFill>
                  <a:srgbClr val="17171D"/>
                </a:solidFill>
                <a:latin typeface="Aptos Display"/>
                <a:ea typeface="Aptos Display"/>
                <a:cs typeface="Aptos Display"/>
              </a:rPr>
              <a:t>Broad experience. Lasting partnerships.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014EA75C-0B0F-48C4-9841-69126387E6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2162175"/>
            <a:ext cx="104775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650" b="1">
                <a:solidFill>
                  <a:srgbClr val="5853EE"/>
                </a:solidFill>
                <a:latin typeface="Arial"/>
                <a:ea typeface="Arial"/>
                <a:cs typeface="Arial"/>
              </a:defRPr>
            </a:pPr>
            <a:r>
              <a:rPr sz="1650" b="1">
                <a:solidFill>
                  <a:srgbClr val="5853EE"/>
                </a:solidFill>
                <a:latin typeface="Arial"/>
                <a:ea typeface="Arial"/>
                <a:cs typeface="Arial"/>
              </a:rPr>
              <a:t>خبرات متنوعة، وشراكات ممتدة.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0D6F23AD-AC24-4EDA-AB58-A1F9CB12E8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3000375"/>
            <a:ext cx="3476625" cy="1190625"/>
          </a:xfrm>
          <a:prstGeom xmlns:a="http://schemas.openxmlformats.org/drawingml/2006/main" prst="roundRect">
            <a:avLst>
              <a:gd name="adj" fmla="val 64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000000">
                <a:alpha val="6275"/>
              </a:srgbClr>
            </a:solidFill>
            <a:prstDash val="solid"/>
          </a:ln>
        </p:spPr>
      </p:sp>
      <p:pic>
        <p:nvPicPr>
          <p:cNvPr id="4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bbac41974184e83"/>
          <a:stretch xmlns:a="http://schemas.openxmlformats.org/drawingml/2006/main"/>
        </p:blipFill>
        <p:spPr>
          <a:xfrm xmlns:a="http://schemas.openxmlformats.org/drawingml/2006/main">
            <a:off x="1405210" y="3171825"/>
            <a:ext cx="1694906" cy="685800"/>
          </a:xfrm>
          <a:prstGeom xmlns:a="http://schemas.openxmlformats.org/drawingml/2006/main" prst="rect">
            <a:avLst/>
          </a:prstGeom>
        </p:spPr>
      </p:pic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6F6D27B6-305E-4093-B835-C2089443B3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" y="3914775"/>
            <a:ext cx="3000375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825" b="1">
                <a:solidFill>
                  <a:srgbClr val="73737C"/>
                </a:solidFill>
                <a:latin typeface="Aptos"/>
                <a:ea typeface="Aptos"/>
                <a:cs typeface="Aptos"/>
              </a:defRPr>
            </a:pPr>
            <a:r>
              <a:rPr sz="825" b="1">
                <a:solidFill>
                  <a:srgbClr val="73737C"/>
                </a:solidFill>
                <a:latin typeface="Aptos"/>
                <a:ea typeface="Aptos"/>
                <a:cs typeface="Aptos"/>
              </a:rPr>
              <a:t>DMS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0FEA90F3-BB4C-408D-A57F-7668854B7B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29100" y="3000375"/>
            <a:ext cx="3476625" cy="1190625"/>
          </a:xfrm>
          <a:prstGeom xmlns:a="http://schemas.openxmlformats.org/drawingml/2006/main" prst="roundRect">
            <a:avLst>
              <a:gd name="adj" fmla="val 64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000000">
                <a:alpha val="6275"/>
              </a:srgbClr>
            </a:solidFill>
            <a:prstDash val="solid"/>
          </a:ln>
        </p:spPr>
      </p:sp>
      <p:pic>
        <p:nvPicPr>
          <p:cNvPr id="4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4eb2e117aa74251"/>
          <a:stretch xmlns:a="http://schemas.openxmlformats.org/drawingml/2006/main"/>
        </p:blipFill>
        <p:spPr>
          <a:xfrm xmlns:a="http://schemas.openxmlformats.org/drawingml/2006/main">
            <a:off x="4467225" y="3171825"/>
            <a:ext cx="3000375" cy="685800"/>
          </a:xfrm>
          <a:prstGeom xmlns:a="http://schemas.openxmlformats.org/drawingml/2006/main" prst="rect">
            <a:avLst/>
          </a:prstGeom>
        </p:spPr>
      </p:pic>
      <p:sp>
        <p:nvSpPr>
          <p:cNvPr id="46" name="">
            <a:extLst xmlns:a="http://schemas.openxmlformats.org/drawingml/2006/main">
              <a:ext uri="{FF2B5EF4-FFF2-40B4-BE49-F238E27FC236}">
                <a16:creationId xmlns:a16="http://schemas.microsoft.com/office/drawing/2014/main" id="{E94C4611-FC24-4418-8140-5C04224927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67225" y="3914775"/>
            <a:ext cx="3000375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825" b="1">
                <a:solidFill>
                  <a:srgbClr val="73737C"/>
                </a:solidFill>
                <a:latin typeface="Aptos"/>
                <a:ea typeface="Aptos"/>
                <a:cs typeface="Aptos"/>
              </a:defRPr>
            </a:pPr>
            <a:r>
              <a:rPr sz="825" b="1">
                <a:solidFill>
                  <a:srgbClr val="73737C"/>
                </a:solidFill>
                <a:latin typeface="Aptos"/>
                <a:ea typeface="Aptos"/>
                <a:cs typeface="Aptos"/>
              </a:rPr>
              <a:t>Rekab</a:t>
            </a:r>
          </a:p>
        </p:txBody>
      </p:sp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7A3B053F-E92F-4600-9A7C-3C1697758A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43850" y="3000375"/>
            <a:ext cx="3476625" cy="1190625"/>
          </a:xfrm>
          <a:prstGeom xmlns:a="http://schemas.openxmlformats.org/drawingml/2006/main" prst="roundRect">
            <a:avLst>
              <a:gd name="adj" fmla="val 64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000000">
                <a:alpha val="6275"/>
              </a:srgbClr>
            </a:solidFill>
            <a:prstDash val="solid"/>
          </a:ln>
        </p:spPr>
      </p:sp>
      <p:pic>
        <p:nvPicPr>
          <p:cNvPr id="4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e6c6ebc9e3442c0"/>
          <a:stretch xmlns:a="http://schemas.openxmlformats.org/drawingml/2006/main"/>
        </p:blipFill>
        <p:spPr>
          <a:xfrm xmlns:a="http://schemas.openxmlformats.org/drawingml/2006/main">
            <a:off x="9177898" y="3171825"/>
            <a:ext cx="1008529" cy="685800"/>
          </a:xfrm>
          <a:prstGeom xmlns:a="http://schemas.openxmlformats.org/drawingml/2006/main" prst="rect">
            <a:avLst/>
          </a:prstGeom>
        </p:spPr>
      </p:pic>
      <p:sp>
        <p:nvSpPr>
          <p:cNvPr id="49" name="">
            <a:extLst xmlns:a="http://schemas.openxmlformats.org/drawingml/2006/main">
              <a:ext uri="{FF2B5EF4-FFF2-40B4-BE49-F238E27FC236}">
                <a16:creationId xmlns:a16="http://schemas.microsoft.com/office/drawing/2014/main" id="{A51A1A6A-239C-4152-B4A8-2FB57D377A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81975" y="3914775"/>
            <a:ext cx="3000375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825" b="1">
                <a:solidFill>
                  <a:srgbClr val="73737C"/>
                </a:solidFill>
                <a:latin typeface="Aptos"/>
                <a:ea typeface="Aptos"/>
                <a:cs typeface="Aptos"/>
              </a:defRPr>
            </a:pPr>
            <a:r>
              <a:rPr sz="825" b="1">
                <a:solidFill>
                  <a:srgbClr val="73737C"/>
                </a:solidFill>
                <a:latin typeface="Aptos"/>
                <a:ea typeface="Aptos"/>
                <a:cs typeface="Aptos"/>
              </a:rPr>
              <a:t>Tamtheel</a:t>
            </a:r>
          </a:p>
        </p:txBody>
      </p:sp>
      <p:sp>
        <p:nvSpPr>
          <p:cNvPr id="50" name="">
            <a:extLst xmlns:a="http://schemas.openxmlformats.org/drawingml/2006/main">
              <a:ext uri="{FF2B5EF4-FFF2-40B4-BE49-F238E27FC236}">
                <a16:creationId xmlns:a16="http://schemas.microsoft.com/office/drawing/2014/main" id="{2D3477B0-48FF-4725-9430-06D2CED0C4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4381500"/>
            <a:ext cx="3476625" cy="1190625"/>
          </a:xfrm>
          <a:prstGeom xmlns:a="http://schemas.openxmlformats.org/drawingml/2006/main" prst="roundRect">
            <a:avLst>
              <a:gd name="adj" fmla="val 64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000000">
                <a:alpha val="6275"/>
              </a:srgbClr>
            </a:solidFill>
            <a:prstDash val="solid"/>
          </a:ln>
        </p:spPr>
      </p:sp>
      <p:pic>
        <p:nvPicPr>
          <p:cNvPr id="5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f123699e4d345e7"/>
          <a:stretch xmlns:a="http://schemas.openxmlformats.org/drawingml/2006/main"/>
        </p:blipFill>
        <p:spPr>
          <a:xfrm xmlns:a="http://schemas.openxmlformats.org/drawingml/2006/main">
            <a:off x="1788319" y="4552950"/>
            <a:ext cx="928688" cy="685800"/>
          </a:xfrm>
          <a:prstGeom xmlns:a="http://schemas.openxmlformats.org/drawingml/2006/main" prst="rect">
            <a:avLst/>
          </a:prstGeom>
        </p:spPr>
      </p:pic>
      <p:sp>
        <p:nvSpPr>
          <p:cNvPr id="52" name="">
            <a:extLst xmlns:a="http://schemas.openxmlformats.org/drawingml/2006/main">
              <a:ext uri="{FF2B5EF4-FFF2-40B4-BE49-F238E27FC236}">
                <a16:creationId xmlns:a16="http://schemas.microsoft.com/office/drawing/2014/main" id="{DAF6A566-F374-4060-9B83-63CEC6AE8A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" y="5295900"/>
            <a:ext cx="3000375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825" b="1">
                <a:solidFill>
                  <a:srgbClr val="73737C"/>
                </a:solidFill>
                <a:latin typeface="Aptos"/>
                <a:ea typeface="Aptos"/>
                <a:cs typeface="Aptos"/>
              </a:defRPr>
            </a:pPr>
            <a:r>
              <a:rPr sz="825" b="1">
                <a:solidFill>
                  <a:srgbClr val="73737C"/>
                </a:solidFill>
                <a:latin typeface="Aptos"/>
                <a:ea typeface="Aptos"/>
                <a:cs typeface="Aptos"/>
              </a:rPr>
              <a:t>Yadak</a:t>
            </a:r>
          </a:p>
        </p:txBody>
      </p:sp>
      <p:sp>
        <p:nvSpPr>
          <p:cNvPr id="53" name="">
            <a:extLst xmlns:a="http://schemas.openxmlformats.org/drawingml/2006/main">
              <a:ext uri="{FF2B5EF4-FFF2-40B4-BE49-F238E27FC236}">
                <a16:creationId xmlns:a16="http://schemas.microsoft.com/office/drawing/2014/main" id="{340061F3-D5BF-4F49-9154-496A5CC6D5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29100" y="4381500"/>
            <a:ext cx="3476625" cy="1190625"/>
          </a:xfrm>
          <a:prstGeom xmlns:a="http://schemas.openxmlformats.org/drawingml/2006/main" prst="roundRect">
            <a:avLst>
              <a:gd name="adj" fmla="val 64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000000">
                <a:alpha val="6275"/>
              </a:srgbClr>
            </a:solidFill>
            <a:prstDash val="solid"/>
          </a:ln>
        </p:spPr>
      </p:sp>
      <p:pic>
        <p:nvPicPr>
          <p:cNvPr id="5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e6dbcf88143403f"/>
          <a:stretch xmlns:a="http://schemas.openxmlformats.org/drawingml/2006/main"/>
        </p:blipFill>
        <p:spPr>
          <a:xfrm xmlns:a="http://schemas.openxmlformats.org/drawingml/2006/main">
            <a:off x="5534831" y="4552950"/>
            <a:ext cx="865163" cy="685800"/>
          </a:xfrm>
          <a:prstGeom xmlns:a="http://schemas.openxmlformats.org/drawingml/2006/main" prst="rect">
            <a:avLst/>
          </a:prstGeom>
        </p:spPr>
      </p:pic>
      <p:sp>
        <p:nvSpPr>
          <p:cNvPr id="55" name="">
            <a:extLst xmlns:a="http://schemas.openxmlformats.org/drawingml/2006/main">
              <a:ext uri="{FF2B5EF4-FFF2-40B4-BE49-F238E27FC236}">
                <a16:creationId xmlns:a16="http://schemas.microsoft.com/office/drawing/2014/main" id="{860BB025-D64A-4D58-AE0F-6F2AAE3DA2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67225" y="5295900"/>
            <a:ext cx="3000375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825" b="1">
                <a:solidFill>
                  <a:srgbClr val="73737C"/>
                </a:solidFill>
                <a:latin typeface="Aptos"/>
                <a:ea typeface="Aptos"/>
                <a:cs typeface="Aptos"/>
              </a:defRPr>
            </a:pPr>
            <a:r>
              <a:rPr sz="825" b="1">
                <a:solidFill>
                  <a:srgbClr val="73737C"/>
                </a:solidFill>
                <a:latin typeface="Aptos"/>
                <a:ea typeface="Aptos"/>
                <a:cs typeface="Aptos"/>
              </a:rPr>
              <a:t>SOSLU</a:t>
            </a:r>
          </a:p>
        </p:txBody>
      </p:sp>
      <p:sp>
        <p:nvSpPr>
          <p:cNvPr id="56" name="">
            <a:extLst xmlns:a="http://schemas.openxmlformats.org/drawingml/2006/main">
              <a:ext uri="{FF2B5EF4-FFF2-40B4-BE49-F238E27FC236}">
                <a16:creationId xmlns:a16="http://schemas.microsoft.com/office/drawing/2014/main" id="{824AD370-1D8E-4677-9D00-5BDE76A729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43850" y="4381500"/>
            <a:ext cx="3476625" cy="1190625"/>
          </a:xfrm>
          <a:prstGeom xmlns:a="http://schemas.openxmlformats.org/drawingml/2006/main" prst="roundRect">
            <a:avLst>
              <a:gd name="adj" fmla="val 64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000000">
                <a:alpha val="6275"/>
              </a:srgbClr>
            </a:solidFill>
            <a:prstDash val="solid"/>
          </a:ln>
        </p:spPr>
      </p:sp>
      <p:pic>
        <p:nvPicPr>
          <p:cNvPr id="5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2535b759a6a4b05"/>
          <a:stretch xmlns:a="http://schemas.openxmlformats.org/drawingml/2006/main"/>
        </p:blipFill>
        <p:spPr>
          <a:xfrm xmlns:a="http://schemas.openxmlformats.org/drawingml/2006/main">
            <a:off x="9128247" y="4552950"/>
            <a:ext cx="1107831" cy="685800"/>
          </a:xfrm>
          <a:prstGeom xmlns:a="http://schemas.openxmlformats.org/drawingml/2006/main" prst="rect">
            <a:avLst/>
          </a:prstGeom>
        </p:spPr>
      </p:pic>
      <p:sp>
        <p:nvSpPr>
          <p:cNvPr id="58" name="">
            <a:extLst xmlns:a="http://schemas.openxmlformats.org/drawingml/2006/main">
              <a:ext uri="{FF2B5EF4-FFF2-40B4-BE49-F238E27FC236}">
                <a16:creationId xmlns:a16="http://schemas.microsoft.com/office/drawing/2014/main" id="{46125FF5-B999-4E7F-BD5D-1260B5A12D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81975" y="5295900"/>
            <a:ext cx="3000375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825" b="1">
                <a:solidFill>
                  <a:srgbClr val="73737C"/>
                </a:solidFill>
                <a:latin typeface="Aptos"/>
                <a:ea typeface="Aptos"/>
                <a:cs typeface="Aptos"/>
              </a:defRPr>
            </a:pPr>
            <a:r>
              <a:rPr sz="825" b="1">
                <a:solidFill>
                  <a:srgbClr val="73737C"/>
                </a:solidFill>
                <a:latin typeface="Aptos"/>
                <a:ea typeface="Aptos"/>
                <a:cs typeface="Aptos"/>
              </a:rPr>
              <a:t>Kingdom Development</a:t>
            </a:r>
          </a:p>
        </p:txBody>
      </p:sp>
      <p:sp>
        <p:nvSpPr>
          <p:cNvPr id="59" name="">
            <a:extLst xmlns:a="http://schemas.openxmlformats.org/drawingml/2006/main">
              <a:ext uri="{FF2B5EF4-FFF2-40B4-BE49-F238E27FC236}">
                <a16:creationId xmlns:a16="http://schemas.microsoft.com/office/drawing/2014/main" id="{151AF986-3BA0-4CDD-ABF8-15F2B29CC5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6248400"/>
            <a:ext cx="111633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7171D">
              <a:alpha val="941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0" name="">
            <a:extLst xmlns:a="http://schemas.openxmlformats.org/drawingml/2006/main">
              <a:ext uri="{FF2B5EF4-FFF2-40B4-BE49-F238E27FC236}">
                <a16:creationId xmlns:a16="http://schemas.microsoft.com/office/drawing/2014/main" id="{704EF70D-200A-403B-9AB4-6650CE69ED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4350" y="6372225"/>
            <a:ext cx="1190625" cy="323850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6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01fb0993fa94067"/>
          <a:stretch xmlns:a="http://schemas.openxmlformats.org/drawingml/2006/main"/>
        </p:blipFill>
        <p:spPr>
          <a:xfrm xmlns:a="http://schemas.openxmlformats.org/drawingml/2006/main">
            <a:off x="884483" y="6419850"/>
            <a:ext cx="450359" cy="228600"/>
          </a:xfrm>
          <a:prstGeom xmlns:a="http://schemas.openxmlformats.org/drawingml/2006/main" prst="rect">
            <a:avLst/>
          </a:prstGeom>
        </p:spPr>
      </p:pic>
      <p:sp>
        <p:nvSpPr>
          <p:cNvPr id="62" name="">
            <a:extLst xmlns:a="http://schemas.openxmlformats.org/drawingml/2006/main">
              <a:ext uri="{FF2B5EF4-FFF2-40B4-BE49-F238E27FC236}">
                <a16:creationId xmlns:a16="http://schemas.microsoft.com/office/drawing/2014/main" id="{4429C684-B7B2-4043-B6F2-0CF8E6E3EA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24875" y="6391275"/>
            <a:ext cx="3143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825" b="0">
                <a:solidFill>
                  <a:srgbClr val="303036">
                    <a:alpha val="60000"/>
                  </a:srgbClr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303036">
                    <a:alpha val="60000"/>
                  </a:srgbClr>
                </a:solidFill>
                <a:latin typeface="Aptos"/>
                <a:ea typeface="Aptos"/>
                <a:cs typeface="Aptos"/>
              </a:rPr>
              <a:t>myproo.com  ·  info@myproo.com</a:t>
            </a:r>
          </a:p>
        </p:txBody>
      </p:sp>
    </p:spTree>
    <p:extLst>
      <p:ext uri="{BB962C8B-B14F-4D97-AF65-F5344CB8AC3E}">
        <p14:creationId xmlns:p14="http://schemas.microsoft.com/office/powerpoint/2010/main" val="797184703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2026-06-14T21:17:36.8640000Z</dcterms:created>
  <dcterms:modified xsi:type="dcterms:W3CDTF">2026-06-14T21:17:36.8640000Z</dcterms:modified>
</coreProperties>
</file>